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515" r:id="rId5"/>
    <p:sldId id="497" r:id="rId6"/>
    <p:sldId id="568" r:id="rId7"/>
    <p:sldId id="577" r:id="rId8"/>
    <p:sldId id="569" r:id="rId9"/>
    <p:sldId id="578" r:id="rId10"/>
    <p:sldId id="579" r:id="rId11"/>
    <p:sldId id="571" r:id="rId12"/>
    <p:sldId id="5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545" userDrawn="1">
          <p15:clr>
            <a:srgbClr val="F26B43"/>
          </p15:clr>
        </p15:guide>
        <p15:guide id="4" pos="215" userDrawn="1">
          <p15:clr>
            <a:srgbClr val="F26B43"/>
          </p15:clr>
        </p15:guide>
        <p15:guide id="8" orient="horz" pos="4128" userDrawn="1">
          <p15:clr>
            <a:srgbClr val="F26B43"/>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6C043"/>
    <a:srgbClr val="EB148D"/>
    <a:srgbClr val="0071CE"/>
    <a:srgbClr val="EAEEEF"/>
    <a:srgbClr val="000000"/>
    <a:srgbClr val="041F41"/>
    <a:srgbClr val="041E42"/>
    <a:srgbClr val="064F8E"/>
    <a:srgbClr val="78B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04" autoAdjust="0"/>
    <p:restoredTop sz="96711" autoAdjust="0"/>
  </p:normalViewPr>
  <p:slideViewPr>
    <p:cSldViewPr>
      <p:cViewPr varScale="1">
        <p:scale>
          <a:sx n="117" d="100"/>
          <a:sy n="117" d="100"/>
        </p:scale>
        <p:origin x="2008" y="176"/>
      </p:cViewPr>
      <p:guideLst>
        <p:guide pos="5545"/>
        <p:guide pos="215"/>
        <p:guide orient="horz" pos="412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312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Bogle Regular"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28107A-0D21-4391-B7DE-4B7EC28AC458}" type="datetimeFigureOut">
              <a:rPr lang="en-US" smtClean="0">
                <a:latin typeface="Bogle Regular" charset="0"/>
              </a:rPr>
              <a:t>7/19/22</a:t>
            </a:fld>
            <a:endParaRPr lang="en-US" dirty="0">
              <a:latin typeface="Bogle Regular"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Bogle Regular"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57B29F-A4FF-41A1-B0C7-D38813C89F60}" type="slidenum">
              <a:rPr lang="en-US" smtClean="0">
                <a:latin typeface="Bogle Regular" charset="0"/>
              </a:rPr>
              <a:t>‹#›</a:t>
            </a:fld>
            <a:endParaRPr lang="en-US" dirty="0">
              <a:latin typeface="Bogle Regular" charset="0"/>
            </a:endParaRPr>
          </a:p>
        </p:txBody>
      </p:sp>
    </p:spTree>
    <p:extLst>
      <p:ext uri="{BB962C8B-B14F-4D97-AF65-F5344CB8AC3E}">
        <p14:creationId xmlns:p14="http://schemas.microsoft.com/office/powerpoint/2010/main" val="33952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Bogle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Bogle Regular" charset="0"/>
              </a:defRPr>
            </a:lvl1pPr>
          </a:lstStyle>
          <a:p>
            <a:fld id="{F7C8631A-98B6-4D19-B7DF-02C81375AD2C}" type="datetimeFigureOut">
              <a:rPr lang="en-US" smtClean="0"/>
              <a:pPr/>
              <a:t>7/19/22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Bogle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Bogle Regular" charset="0"/>
              </a:defRPr>
            </a:lvl1pPr>
          </a:lstStyle>
          <a:p>
            <a:fld id="{04AE4BF9-374B-455F-BC55-D77ADD19000B}" type="slidenum">
              <a:rPr lang="en-US" smtClean="0"/>
              <a:pPr/>
              <a:t>‹#›</a:t>
            </a:fld>
            <a:endParaRPr lang="en-US" dirty="0"/>
          </a:p>
        </p:txBody>
      </p:sp>
    </p:spTree>
    <p:extLst>
      <p:ext uri="{BB962C8B-B14F-4D97-AF65-F5344CB8AC3E}">
        <p14:creationId xmlns:p14="http://schemas.microsoft.com/office/powerpoint/2010/main" val="371681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Bogle Regular" charset="0"/>
        <a:ea typeface="+mn-ea"/>
        <a:cs typeface="+mn-cs"/>
      </a:defRPr>
    </a:lvl1pPr>
    <a:lvl2pPr marL="457200" algn="l" defTabSz="914400" rtl="0" eaLnBrk="1" latinLnBrk="0" hangingPunct="1">
      <a:defRPr sz="1200" b="0" i="0" kern="1200">
        <a:solidFill>
          <a:schemeClr val="tx1"/>
        </a:solidFill>
        <a:latin typeface="Bogle Regular" charset="0"/>
        <a:ea typeface="+mn-ea"/>
        <a:cs typeface="+mn-cs"/>
      </a:defRPr>
    </a:lvl2pPr>
    <a:lvl3pPr marL="914400" algn="l" defTabSz="914400" rtl="0" eaLnBrk="1" latinLnBrk="0" hangingPunct="1">
      <a:defRPr sz="1200" b="0" i="0" kern="1200">
        <a:solidFill>
          <a:schemeClr val="tx1"/>
        </a:solidFill>
        <a:latin typeface="Bogle Regular" charset="0"/>
        <a:ea typeface="+mn-ea"/>
        <a:cs typeface="+mn-cs"/>
      </a:defRPr>
    </a:lvl3pPr>
    <a:lvl4pPr marL="1371600" algn="l" defTabSz="914400" rtl="0" eaLnBrk="1" latinLnBrk="0" hangingPunct="1">
      <a:defRPr sz="1200" b="0" i="0" kern="1200">
        <a:solidFill>
          <a:schemeClr val="tx1"/>
        </a:solidFill>
        <a:latin typeface="Bogle Regular" charset="0"/>
        <a:ea typeface="+mn-ea"/>
        <a:cs typeface="+mn-cs"/>
      </a:defRPr>
    </a:lvl4pPr>
    <a:lvl5pPr marL="1828800" algn="l" defTabSz="914400" rtl="0" eaLnBrk="1" latinLnBrk="0" hangingPunct="1">
      <a:defRPr sz="1200" b="0" i="0" kern="1200">
        <a:solidFill>
          <a:schemeClr val="tx1"/>
        </a:solidFill>
        <a:latin typeface="Bogle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DESIGN NOTE: If you add or delete rows, make sure to center</a:t>
            </a:r>
            <a:r>
              <a:rPr lang="en-US" baseline="0" dirty="0"/>
              <a:t> and middle-align the table.</a:t>
            </a:r>
            <a:endParaRPr lang="en-US" dirty="0"/>
          </a:p>
          <a:p>
            <a:endParaRPr lang="en-US" dirty="0"/>
          </a:p>
        </p:txBody>
      </p:sp>
      <p:sp>
        <p:nvSpPr>
          <p:cNvPr id="4" name="Slide Number Placeholder 3"/>
          <p:cNvSpPr>
            <a:spLocks noGrp="1"/>
          </p:cNvSpPr>
          <p:nvPr>
            <p:ph type="sldNum" sz="quarter" idx="10"/>
          </p:nvPr>
        </p:nvSpPr>
        <p:spPr/>
        <p:txBody>
          <a:bodyPr/>
          <a:lstStyle/>
          <a:p>
            <a:fld id="{04AE4BF9-374B-455F-BC55-D77ADD19000B}" type="slidenum">
              <a:rPr lang="en-US" smtClean="0"/>
              <a:t>2</a:t>
            </a:fld>
            <a:endParaRPr lang="en-US"/>
          </a:p>
        </p:txBody>
      </p:sp>
    </p:spTree>
    <p:extLst>
      <p:ext uri="{BB962C8B-B14F-4D97-AF65-F5344CB8AC3E}">
        <p14:creationId xmlns:p14="http://schemas.microsoft.com/office/powerpoint/2010/main" val="200318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Blue">
    <p:bg>
      <p:bgPr>
        <a:solidFill>
          <a:srgbClr val="041F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80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ARG_Single Thought with Supporting Paragraph">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E0E324-E89B-CE4E-9FBC-17BF6FC15B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86823" y="6309323"/>
            <a:ext cx="2080041" cy="25076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95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Backgroun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8B6107-1F9C-4223-8CCB-CA54DF253DC4}"/>
              </a:ext>
            </a:extLst>
          </p:cNvPr>
          <p:cNvGrpSpPr/>
          <p:nvPr userDrawn="1"/>
        </p:nvGrpSpPr>
        <p:grpSpPr>
          <a:xfrm>
            <a:off x="8598918" y="247576"/>
            <a:ext cx="285824" cy="285824"/>
            <a:chOff x="3718455" y="2200197"/>
            <a:chExt cx="381000" cy="381000"/>
          </a:xfrm>
        </p:grpSpPr>
        <p:sp>
          <p:nvSpPr>
            <p:cNvPr id="3" name="Oval 2">
              <a:extLst>
                <a:ext uri="{FF2B5EF4-FFF2-40B4-BE49-F238E27FC236}">
                  <a16:creationId xmlns:a16="http://schemas.microsoft.com/office/drawing/2014/main" id="{811F2E5D-E2F4-42B5-8A6C-0BD05E1EBD9C}"/>
                </a:ext>
              </a:extLst>
            </p:cNvPr>
            <p:cNvSpPr/>
            <p:nvPr/>
          </p:nvSpPr>
          <p:spPr>
            <a:xfrm>
              <a:off x="3718455" y="2200197"/>
              <a:ext cx="381000" cy="381000"/>
            </a:xfrm>
            <a:prstGeom prst="ellipse">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pic>
          <p:nvPicPr>
            <p:cNvPr id="4" name="Picture 3">
              <a:extLst>
                <a:ext uri="{FF2B5EF4-FFF2-40B4-BE49-F238E27FC236}">
                  <a16:creationId xmlns:a16="http://schemas.microsoft.com/office/drawing/2014/main" id="{F86B0919-5DC2-433B-BF43-FDCD4E677580}"/>
                </a:ext>
              </a:extLst>
            </p:cNvPr>
            <p:cNvPicPr>
              <a:picLocks noChangeAspect="1"/>
            </p:cNvPicPr>
            <p:nvPr/>
          </p:nvPicPr>
          <p:blipFill>
            <a:blip r:embed="rId2"/>
            <a:stretch>
              <a:fillRect/>
            </a:stretch>
          </p:blipFill>
          <p:spPr>
            <a:xfrm>
              <a:off x="3791069" y="2257435"/>
              <a:ext cx="228905" cy="257165"/>
            </a:xfrm>
            <a:prstGeom prst="rect">
              <a:avLst/>
            </a:prstGeom>
          </p:spPr>
        </p:pic>
      </p:grpSp>
    </p:spTree>
    <p:extLst>
      <p:ext uri="{BB962C8B-B14F-4D97-AF65-F5344CB8AC3E}">
        <p14:creationId xmlns:p14="http://schemas.microsoft.com/office/powerpoint/2010/main" val="410211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hought with Supporting Statement">
    <p:bg>
      <p:bgPr>
        <a:solidFill>
          <a:srgbClr val="FFFFFF"/>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2D1CDC3A-98BD-1F42-B0F9-F9ABE0AF4A72}"/>
              </a:ext>
            </a:extLst>
          </p:cNvPr>
          <p:cNvSpPr>
            <a:spLocks noGrp="1"/>
          </p:cNvSpPr>
          <p:nvPr>
            <p:ph type="body" sz="quarter" idx="10" hasCustomPrompt="1"/>
          </p:nvPr>
        </p:nvSpPr>
        <p:spPr>
          <a:xfrm>
            <a:off x="402170" y="533400"/>
            <a:ext cx="5255962" cy="1981200"/>
          </a:xfrm>
          <a:prstGeom prst="rect">
            <a:avLst/>
          </a:prstGeom>
        </p:spPr>
        <p:txBody>
          <a:bodyPr anchor="ctr">
            <a:normAutofit/>
          </a:bodyPr>
          <a:lstStyle>
            <a:lvl1pPr marL="0" indent="0" algn="l">
              <a:lnSpc>
                <a:spcPct val="100000"/>
              </a:lnSpc>
              <a:spcBef>
                <a:spcPts val="0"/>
              </a:spcBef>
              <a:buNone/>
              <a:defRPr sz="3000" b="1" i="0">
                <a:solidFill>
                  <a:schemeClr val="tx1"/>
                </a:solidFill>
                <a:latin typeface="Bogle Black" panose="020B0503020203060203" pitchFamily="34" charset="77"/>
              </a:defRPr>
            </a:lvl1pPr>
            <a:lvl2pPr marL="342930" indent="0">
              <a:buNone/>
              <a:defRPr/>
            </a:lvl2pPr>
            <a:lvl3pPr marL="685858" indent="0">
              <a:buNone/>
              <a:defRPr/>
            </a:lvl3pPr>
            <a:lvl4pPr marL="1028787" indent="0">
              <a:buNone/>
              <a:defRPr/>
            </a:lvl4pPr>
            <a:lvl5pPr marL="1371716" indent="0">
              <a:buNone/>
              <a:defRPr/>
            </a:lvl5pPr>
          </a:lstStyle>
          <a:p>
            <a:pPr lvl="0"/>
            <a:r>
              <a:rPr lang="en-US" dirty="0"/>
              <a:t>This is a single thought or heading.</a:t>
            </a:r>
          </a:p>
        </p:txBody>
      </p:sp>
      <p:sp>
        <p:nvSpPr>
          <p:cNvPr id="9" name="Text Placeholder 2">
            <a:extLst>
              <a:ext uri="{FF2B5EF4-FFF2-40B4-BE49-F238E27FC236}">
                <a16:creationId xmlns:a16="http://schemas.microsoft.com/office/drawing/2014/main" id="{0EB56AD7-88BF-344B-993B-A3D15B7D6F68}"/>
              </a:ext>
            </a:extLst>
          </p:cNvPr>
          <p:cNvSpPr>
            <a:spLocks noGrp="1"/>
          </p:cNvSpPr>
          <p:nvPr>
            <p:ph type="body" sz="quarter" idx="13"/>
          </p:nvPr>
        </p:nvSpPr>
        <p:spPr>
          <a:xfrm>
            <a:off x="402170" y="2590800"/>
            <a:ext cx="4630356" cy="3124200"/>
          </a:xfrm>
          <a:prstGeom prst="rect">
            <a:avLst/>
          </a:prstGeom>
        </p:spPr>
        <p:txBody>
          <a:bodyPr>
            <a:noAutofit/>
          </a:bodyPr>
          <a:lstStyle>
            <a:lvl1pPr marL="0" indent="0">
              <a:lnSpc>
                <a:spcPct val="120000"/>
              </a:lnSpc>
              <a:spcBef>
                <a:spcPts val="0"/>
              </a:spcBef>
              <a:spcAft>
                <a:spcPts val="374"/>
              </a:spcAft>
              <a:buNone/>
              <a:defRPr sz="1500">
                <a:solidFill>
                  <a:schemeClr val="tx2"/>
                </a:solidFill>
              </a:defRPr>
            </a:lvl1pPr>
            <a:lvl2pPr marL="309589" indent="0">
              <a:lnSpc>
                <a:spcPct val="120000"/>
              </a:lnSpc>
              <a:spcBef>
                <a:spcPts val="0"/>
              </a:spcBef>
              <a:spcAft>
                <a:spcPts val="374"/>
              </a:spcAft>
              <a:buNone/>
              <a:defRPr sz="1800">
                <a:solidFill>
                  <a:schemeClr val="tx2"/>
                </a:solidFill>
              </a:defRPr>
            </a:lvl2pPr>
            <a:lvl3pPr marL="609652" indent="0">
              <a:lnSpc>
                <a:spcPct val="120000"/>
              </a:lnSpc>
              <a:spcBef>
                <a:spcPts val="0"/>
              </a:spcBef>
              <a:spcAft>
                <a:spcPts val="374"/>
              </a:spcAft>
              <a:buNone/>
              <a:defRPr sz="1500">
                <a:solidFill>
                  <a:schemeClr val="tx2"/>
                </a:solidFill>
              </a:defRPr>
            </a:lvl3pPr>
            <a:lvl4pPr marL="909714" indent="0">
              <a:lnSpc>
                <a:spcPct val="120000"/>
              </a:lnSpc>
              <a:spcBef>
                <a:spcPts val="0"/>
              </a:spcBef>
              <a:spcAft>
                <a:spcPts val="374"/>
              </a:spcAft>
              <a:buNone/>
              <a:defRPr sz="1350">
                <a:solidFill>
                  <a:schemeClr val="tx2"/>
                </a:solidFill>
              </a:defRPr>
            </a:lvl4pPr>
            <a:lvl5pPr marL="1118091" indent="0">
              <a:lnSpc>
                <a:spcPct val="120000"/>
              </a:lnSpc>
              <a:spcBef>
                <a:spcPts val="0"/>
              </a:spcBef>
              <a:spcAft>
                <a:spcPts val="374"/>
              </a:spcAft>
              <a:buNone/>
              <a:defRPr sz="13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grpSp>
        <p:nvGrpSpPr>
          <p:cNvPr id="4" name="Group 3">
            <a:extLst>
              <a:ext uri="{FF2B5EF4-FFF2-40B4-BE49-F238E27FC236}">
                <a16:creationId xmlns:a16="http://schemas.microsoft.com/office/drawing/2014/main" id="{54C36F42-13A7-4DF3-9E7A-864D8E6F84C8}"/>
              </a:ext>
            </a:extLst>
          </p:cNvPr>
          <p:cNvGrpSpPr/>
          <p:nvPr userDrawn="1"/>
        </p:nvGrpSpPr>
        <p:grpSpPr>
          <a:xfrm>
            <a:off x="8598918" y="247576"/>
            <a:ext cx="285824" cy="285824"/>
            <a:chOff x="3718455" y="2200197"/>
            <a:chExt cx="381000" cy="381000"/>
          </a:xfrm>
        </p:grpSpPr>
        <p:sp>
          <p:nvSpPr>
            <p:cNvPr id="5" name="Oval 4">
              <a:extLst>
                <a:ext uri="{FF2B5EF4-FFF2-40B4-BE49-F238E27FC236}">
                  <a16:creationId xmlns:a16="http://schemas.microsoft.com/office/drawing/2014/main" id="{0943EE17-4ACD-4222-B4C8-BCC9E5BF6E30}"/>
                </a:ext>
              </a:extLst>
            </p:cNvPr>
            <p:cNvSpPr/>
            <p:nvPr/>
          </p:nvSpPr>
          <p:spPr>
            <a:xfrm>
              <a:off x="3718455" y="2200197"/>
              <a:ext cx="381000" cy="381000"/>
            </a:xfrm>
            <a:prstGeom prst="ellipse">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pic>
          <p:nvPicPr>
            <p:cNvPr id="6" name="Picture 5">
              <a:extLst>
                <a:ext uri="{FF2B5EF4-FFF2-40B4-BE49-F238E27FC236}">
                  <a16:creationId xmlns:a16="http://schemas.microsoft.com/office/drawing/2014/main" id="{F6AD3DFC-EB40-4588-B441-D085463C841B}"/>
                </a:ext>
              </a:extLst>
            </p:cNvPr>
            <p:cNvPicPr>
              <a:picLocks noChangeAspect="1"/>
            </p:cNvPicPr>
            <p:nvPr/>
          </p:nvPicPr>
          <p:blipFill>
            <a:blip r:embed="rId2"/>
            <a:stretch>
              <a:fillRect/>
            </a:stretch>
          </p:blipFill>
          <p:spPr>
            <a:xfrm>
              <a:off x="3791069" y="2257435"/>
              <a:ext cx="228905" cy="257165"/>
            </a:xfrm>
            <a:prstGeom prst="rect">
              <a:avLst/>
            </a:prstGeom>
          </p:spPr>
        </p:pic>
      </p:grpSp>
    </p:spTree>
    <p:extLst>
      <p:ext uri="{BB962C8B-B14F-4D97-AF65-F5344CB8AC3E}">
        <p14:creationId xmlns:p14="http://schemas.microsoft.com/office/powerpoint/2010/main" val="163705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Thought with Supporting Statemen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255E27-8E28-6141-A406-4AE4C1BC65C6}"/>
              </a:ext>
            </a:extLst>
          </p:cNvPr>
          <p:cNvSpPr/>
          <p:nvPr userDrawn="1"/>
        </p:nvSpPr>
        <p:spPr>
          <a:xfrm>
            <a:off x="1" y="0"/>
            <a:ext cx="457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8235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Images - Blue">
    <p:bg>
      <p:bgPr>
        <a:solidFill>
          <a:srgbClr val="FFFFFF"/>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4567396" y="1839036"/>
            <a:ext cx="2" cy="41148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3" hasCustomPrompt="1"/>
          </p:nvPr>
        </p:nvSpPr>
        <p:spPr>
          <a:xfrm>
            <a:off x="2514066" y="692699"/>
            <a:ext cx="4115870" cy="771525"/>
          </a:xfrm>
          <a:prstGeom prst="rect">
            <a:avLst/>
          </a:prstGeom>
        </p:spPr>
        <p:txBody>
          <a:bodyPr anchor="t">
            <a:noAutofit/>
          </a:bodyPr>
          <a:lstStyle>
            <a:lvl1pPr marL="0" indent="0" algn="ctr">
              <a:buNone/>
              <a:defRPr sz="3000" b="1" i="0" baseline="0">
                <a:solidFill>
                  <a:srgbClr val="0071CE"/>
                </a:solidFill>
                <a:latin typeface="Bogle Black" panose="020B0503020203060203" pitchFamily="34" charset="77"/>
              </a:defRPr>
            </a:lvl1pPr>
          </a:lstStyle>
          <a:p>
            <a:pPr lvl="0"/>
            <a:r>
              <a:rPr lang="en-US" dirty="0"/>
              <a:t>Optional Header</a:t>
            </a:r>
          </a:p>
        </p:txBody>
      </p:sp>
      <p:sp>
        <p:nvSpPr>
          <p:cNvPr id="6" name="Picture Placeholder 3">
            <a:extLst>
              <a:ext uri="{FF2B5EF4-FFF2-40B4-BE49-F238E27FC236}">
                <a16:creationId xmlns:a16="http://schemas.microsoft.com/office/drawing/2014/main" id="{83FADD51-C9D8-4E49-8FAC-CB2C90F0DEAC}"/>
              </a:ext>
            </a:extLst>
          </p:cNvPr>
          <p:cNvSpPr>
            <a:spLocks noGrp="1"/>
          </p:cNvSpPr>
          <p:nvPr>
            <p:ph type="pic" sz="quarter" idx="14" hasCustomPrompt="1"/>
          </p:nvPr>
        </p:nvSpPr>
        <p:spPr>
          <a:xfrm>
            <a:off x="398964" y="1838325"/>
            <a:ext cx="3944377" cy="4114800"/>
          </a:xfrm>
          <a:prstGeom prst="rect">
            <a:avLst/>
          </a:prstGeom>
        </p:spPr>
        <p:txBody>
          <a:bodyPr anchor="ctr"/>
          <a:lstStyle>
            <a:lvl1pPr marL="0" indent="0" algn="ctr">
              <a:buNone/>
              <a:defRPr sz="1500" b="0" i="0" baseline="0">
                <a:solidFill>
                  <a:srgbClr val="0071CE"/>
                </a:solidFill>
                <a:latin typeface="Bogle Regular" charset="0"/>
              </a:defRPr>
            </a:lvl1pPr>
          </a:lstStyle>
          <a:p>
            <a:r>
              <a:rPr lang="en-US" dirty="0"/>
              <a:t>This is your first image.</a:t>
            </a:r>
          </a:p>
        </p:txBody>
      </p:sp>
      <p:sp>
        <p:nvSpPr>
          <p:cNvPr id="8" name="Picture Placeholder 3">
            <a:extLst>
              <a:ext uri="{FF2B5EF4-FFF2-40B4-BE49-F238E27FC236}">
                <a16:creationId xmlns:a16="http://schemas.microsoft.com/office/drawing/2014/main" id="{A5D68318-E218-894B-BA1D-D808A3A65B06}"/>
              </a:ext>
            </a:extLst>
          </p:cNvPr>
          <p:cNvSpPr>
            <a:spLocks noGrp="1"/>
          </p:cNvSpPr>
          <p:nvPr>
            <p:ph type="pic" sz="quarter" idx="15" hasCustomPrompt="1"/>
          </p:nvPr>
        </p:nvSpPr>
        <p:spPr>
          <a:xfrm>
            <a:off x="4800659" y="1839036"/>
            <a:ext cx="3944377" cy="4114800"/>
          </a:xfrm>
          <a:prstGeom prst="rect">
            <a:avLst/>
          </a:prstGeom>
        </p:spPr>
        <p:txBody>
          <a:bodyPr anchor="ctr"/>
          <a:lstStyle>
            <a:lvl1pPr marL="0" indent="0" algn="ctr">
              <a:buNone/>
              <a:defRPr sz="1500" b="0" i="0" baseline="0">
                <a:solidFill>
                  <a:srgbClr val="0071CE"/>
                </a:solidFill>
                <a:latin typeface="Bogle Regular" charset="0"/>
              </a:defRPr>
            </a:lvl1pPr>
          </a:lstStyle>
          <a:p>
            <a:r>
              <a:rPr lang="en-US" dirty="0"/>
              <a:t>This is your second image.</a:t>
            </a:r>
          </a:p>
        </p:txBody>
      </p:sp>
    </p:spTree>
    <p:extLst>
      <p:ext uri="{BB962C8B-B14F-4D97-AF65-F5344CB8AC3E}">
        <p14:creationId xmlns:p14="http://schemas.microsoft.com/office/powerpoint/2010/main" val="17200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 Thoughts">
    <p:bg>
      <p:bgPr>
        <a:solidFill>
          <a:srgbClr val="FFFFFF"/>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3048000" y="1143000"/>
            <a:ext cx="0" cy="4572000"/>
          </a:xfrm>
          <a:prstGeom prst="line">
            <a:avLst/>
          </a:prstGeom>
          <a:ln w="12700" cmpd="sng">
            <a:solidFill>
              <a:srgbClr val="0071CE">
                <a:alpha val="5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096000" y="1143000"/>
            <a:ext cx="0" cy="4572000"/>
          </a:xfrm>
          <a:prstGeom prst="line">
            <a:avLst/>
          </a:prstGeom>
          <a:ln w="12700" cmpd="sng">
            <a:solidFill>
              <a:srgbClr val="0071CE">
                <a:alpha val="50000"/>
              </a:srgb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38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Thoughts With Supporting Paragraphs">
    <p:bg>
      <p:bgPr>
        <a:solidFill>
          <a:srgbClr val="041E4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6C698D9-52C3-804E-955B-CFC4621E9507}"/>
              </a:ext>
            </a:extLst>
          </p:cNvPr>
          <p:cNvCxnSpPr/>
          <p:nvPr userDrawn="1"/>
        </p:nvCxnSpPr>
        <p:spPr>
          <a:xfrm>
            <a:off x="3113457" y="1143000"/>
            <a:ext cx="0" cy="4572000"/>
          </a:xfrm>
          <a:prstGeom prst="line">
            <a:avLst/>
          </a:prstGeom>
          <a:ln w="12700" cmpd="sng">
            <a:solidFill>
              <a:schemeClr val="bg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D997134-08C1-124C-944F-8C8CCB046B72}"/>
              </a:ext>
            </a:extLst>
          </p:cNvPr>
          <p:cNvCxnSpPr/>
          <p:nvPr userDrawn="1"/>
        </p:nvCxnSpPr>
        <p:spPr>
          <a:xfrm>
            <a:off x="6030541" y="1143000"/>
            <a:ext cx="0" cy="4572000"/>
          </a:xfrm>
          <a:prstGeom prst="line">
            <a:avLst/>
          </a:prstGeom>
          <a:ln w="12700" cmpd="sng">
            <a:solidFill>
              <a:schemeClr val="bg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55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ree Thoughts With Supporting Paragraphs">
    <p:bg>
      <p:bgPr>
        <a:solidFill>
          <a:srgbClr val="041E4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6C698D9-52C3-804E-955B-CFC4621E9507}"/>
              </a:ext>
            </a:extLst>
          </p:cNvPr>
          <p:cNvCxnSpPr/>
          <p:nvPr userDrawn="1"/>
        </p:nvCxnSpPr>
        <p:spPr>
          <a:xfrm>
            <a:off x="2394908" y="1143000"/>
            <a:ext cx="0" cy="4572000"/>
          </a:xfrm>
          <a:prstGeom prst="line">
            <a:avLst/>
          </a:prstGeom>
          <a:ln w="12700" cmpd="sng">
            <a:solidFill>
              <a:schemeClr val="bg2">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D997134-08C1-124C-944F-8C8CCB046B72}"/>
              </a:ext>
            </a:extLst>
          </p:cNvPr>
          <p:cNvCxnSpPr/>
          <p:nvPr userDrawn="1"/>
        </p:nvCxnSpPr>
        <p:spPr>
          <a:xfrm>
            <a:off x="4555711" y="1143000"/>
            <a:ext cx="0" cy="4572000"/>
          </a:xfrm>
          <a:prstGeom prst="line">
            <a:avLst/>
          </a:prstGeom>
          <a:ln w="12700" cmpd="sng">
            <a:solidFill>
              <a:schemeClr val="bg2">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53FCA37-1113-A346-A724-CD47FB793DDF}"/>
              </a:ext>
            </a:extLst>
          </p:cNvPr>
          <p:cNvCxnSpPr/>
          <p:nvPr userDrawn="1"/>
        </p:nvCxnSpPr>
        <p:spPr>
          <a:xfrm>
            <a:off x="6742268" y="1143000"/>
            <a:ext cx="0" cy="4572000"/>
          </a:xfrm>
          <a:prstGeom prst="line">
            <a:avLst/>
          </a:prstGeom>
          <a:ln w="12700" cmpd="sng">
            <a:solidFill>
              <a:schemeClr val="bg2">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6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041E4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CC47EA0-D73C-9D45-A3C9-0AE0097B8C9E}"/>
              </a:ext>
            </a:extLst>
          </p:cNvPr>
          <p:cNvCxnSpPr>
            <a:cxnSpLocks/>
          </p:cNvCxnSpPr>
          <p:nvPr userDrawn="1"/>
        </p:nvCxnSpPr>
        <p:spPr>
          <a:xfrm flipV="1">
            <a:off x="398964" y="3570692"/>
            <a:ext cx="8341416" cy="7364"/>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9AB6A88-5133-234E-8245-028D4B9CD948}"/>
              </a:ext>
            </a:extLst>
          </p:cNvPr>
          <p:cNvCxnSpPr/>
          <p:nvPr userDrawn="1"/>
        </p:nvCxnSpPr>
        <p:spPr>
          <a:xfrm>
            <a:off x="398964" y="3425656"/>
            <a:ext cx="0" cy="304800"/>
          </a:xfrm>
          <a:prstGeom prst="line">
            <a:avLst/>
          </a:prstGeom>
          <a:ln w="28575">
            <a:solidFill>
              <a:srgbClr val="0071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56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438019"/>
      </p:ext>
    </p:extLst>
  </p:cSld>
  <p:clrMap bg1="lt1" tx1="dk1" bg2="lt2" tx2="dk2" accent1="accent1" accent2="accent2" accent3="accent3" accent4="accent4" accent5="accent5" accent6="accent6" hlink="hlink" folHlink="folHlink"/>
  <p:sldLayoutIdLst>
    <p:sldLayoutId id="2147483683" r:id="rId1"/>
    <p:sldLayoutId id="2147483766" r:id="rId2"/>
    <p:sldLayoutId id="2147483666" r:id="rId3"/>
    <p:sldLayoutId id="2147483740" r:id="rId4"/>
    <p:sldLayoutId id="2147483688" r:id="rId5"/>
    <p:sldLayoutId id="2147483733" r:id="rId6"/>
    <p:sldLayoutId id="2147483735" r:id="rId7"/>
    <p:sldLayoutId id="2147483767" r:id="rId8"/>
    <p:sldLayoutId id="2147483694" r:id="rId9"/>
    <p:sldLayoutId id="2147483762" r:id="rId10"/>
    <p:sldLayoutId id="2147483672" r:id="rId11"/>
  </p:sldLayoutIdLst>
  <p:txStyles>
    <p:titleStyle>
      <a:lvl1pPr algn="ctr" defTabSz="685858" rtl="0" eaLnBrk="1" latinLnBrk="0" hangingPunct="1">
        <a:spcBef>
          <a:spcPct val="0"/>
        </a:spcBef>
        <a:buNone/>
        <a:defRPr sz="3300" b="1" i="0" kern="1200">
          <a:solidFill>
            <a:schemeClr val="tx1"/>
          </a:solidFill>
          <a:latin typeface="Bogle Black" panose="020B0503020203060203" pitchFamily="34" charset="77"/>
          <a:ea typeface="+mj-ea"/>
          <a:cs typeface="+mj-cs"/>
        </a:defRPr>
      </a:lvl1pPr>
    </p:titleStyle>
    <p:bodyStyle>
      <a:lvl1pPr marL="257197" indent="-257197" algn="l" defTabSz="685858" rtl="0" eaLnBrk="1" latinLnBrk="0" hangingPunct="1">
        <a:lnSpc>
          <a:spcPct val="120000"/>
        </a:lnSpc>
        <a:spcBef>
          <a:spcPts val="0"/>
        </a:spcBef>
        <a:spcAft>
          <a:spcPts val="374"/>
        </a:spcAft>
        <a:buFont typeface="Arial" panose="020B0604020202020204" pitchFamily="34" charset="0"/>
        <a:buChar char="•"/>
        <a:defRPr sz="2100" b="0" i="0" kern="1200">
          <a:solidFill>
            <a:schemeClr val="tx2"/>
          </a:solidFill>
          <a:latin typeface="Bogle" panose="020B0503020203060203" pitchFamily="34" charset="77"/>
          <a:ea typeface="+mn-ea"/>
          <a:cs typeface="+mn-cs"/>
        </a:defRPr>
      </a:lvl1pPr>
      <a:lvl2pPr marL="566785" indent="-257197" algn="l" defTabSz="685858" rtl="0" eaLnBrk="1" latinLnBrk="0" hangingPunct="1">
        <a:lnSpc>
          <a:spcPct val="120000"/>
        </a:lnSpc>
        <a:spcBef>
          <a:spcPts val="0"/>
        </a:spcBef>
        <a:spcAft>
          <a:spcPts val="374"/>
        </a:spcAft>
        <a:buFont typeface="Courier New" panose="02070309020205020404" pitchFamily="49" charset="0"/>
        <a:buChar char="o"/>
        <a:tabLst/>
        <a:defRPr sz="1800" b="0" i="0" kern="1200">
          <a:solidFill>
            <a:schemeClr val="tx2"/>
          </a:solidFill>
          <a:latin typeface="Bogle" panose="020B0503020203060203" pitchFamily="34" charset="77"/>
          <a:ea typeface="+mn-ea"/>
          <a:cs typeface="+mn-cs"/>
        </a:defRPr>
      </a:lvl2pPr>
      <a:lvl3pPr marL="909714" indent="-300063" algn="l" defTabSz="685858" rtl="0" eaLnBrk="1" latinLnBrk="0" hangingPunct="1">
        <a:lnSpc>
          <a:spcPct val="120000"/>
        </a:lnSpc>
        <a:spcBef>
          <a:spcPts val="0"/>
        </a:spcBef>
        <a:spcAft>
          <a:spcPts val="374"/>
        </a:spcAft>
        <a:buFont typeface=".PingFangSC-Regular"/>
        <a:buChar char="－"/>
        <a:tabLst/>
        <a:defRPr sz="1500" b="0" i="0" kern="1200">
          <a:solidFill>
            <a:schemeClr val="tx2"/>
          </a:solidFill>
          <a:latin typeface="Bogle" panose="020B0503020203060203" pitchFamily="34" charset="77"/>
          <a:ea typeface="+mn-ea"/>
          <a:cs typeface="+mn-cs"/>
        </a:defRPr>
      </a:lvl3pPr>
      <a:lvl4pPr marL="1079989" indent="-170274" algn="l" defTabSz="685858" rtl="0" eaLnBrk="1" latinLnBrk="0" hangingPunct="1">
        <a:lnSpc>
          <a:spcPct val="120000"/>
        </a:lnSpc>
        <a:spcBef>
          <a:spcPts val="0"/>
        </a:spcBef>
        <a:spcAft>
          <a:spcPts val="374"/>
        </a:spcAft>
        <a:buFont typeface="Wingdings" pitchFamily="2" charset="2"/>
        <a:buChar char="§"/>
        <a:tabLst/>
        <a:defRPr sz="1350" b="0" i="0" kern="1200">
          <a:solidFill>
            <a:schemeClr val="tx2"/>
          </a:solidFill>
          <a:latin typeface="Bogle" panose="020B0503020203060203" pitchFamily="34" charset="77"/>
          <a:ea typeface="+mn-ea"/>
          <a:cs typeface="+mn-cs"/>
        </a:defRPr>
      </a:lvl4pPr>
      <a:lvl5pPr marL="1371716" indent="-253625" algn="l" defTabSz="685858" rtl="0" eaLnBrk="1" latinLnBrk="0" hangingPunct="1">
        <a:lnSpc>
          <a:spcPct val="120000"/>
        </a:lnSpc>
        <a:spcBef>
          <a:spcPts val="0"/>
        </a:spcBef>
        <a:spcAft>
          <a:spcPts val="374"/>
        </a:spcAft>
        <a:buFont typeface="Arial" panose="020B0604020202020204" pitchFamily="34" charset="0"/>
        <a:buChar char="»"/>
        <a:tabLst/>
        <a:defRPr sz="1350" b="0" i="0" kern="1200">
          <a:solidFill>
            <a:schemeClr val="tx2"/>
          </a:solidFill>
          <a:latin typeface="Bogle" panose="020B0503020203060203" pitchFamily="34" charset="77"/>
          <a:ea typeface="+mn-ea"/>
          <a:cs typeface="+mn-cs"/>
        </a:defRPr>
      </a:lvl5pPr>
      <a:lvl6pPr marL="1886109"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8"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6"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8" rtl="0" eaLnBrk="1" latinLnBrk="0" hangingPunct="1">
        <a:defRPr sz="1350" kern="1200">
          <a:solidFill>
            <a:schemeClr val="tx1"/>
          </a:solidFill>
          <a:latin typeface="+mn-lt"/>
          <a:ea typeface="+mn-ea"/>
          <a:cs typeface="+mn-cs"/>
        </a:defRPr>
      </a:lvl1pPr>
      <a:lvl2pPr marL="342930" algn="l" defTabSz="685858" rtl="0" eaLnBrk="1" latinLnBrk="0" hangingPunct="1">
        <a:defRPr sz="1350" kern="1200">
          <a:solidFill>
            <a:schemeClr val="tx1"/>
          </a:solidFill>
          <a:latin typeface="+mn-lt"/>
          <a:ea typeface="+mn-ea"/>
          <a:cs typeface="+mn-cs"/>
        </a:defRPr>
      </a:lvl2pPr>
      <a:lvl3pPr marL="685858" algn="l" defTabSz="685858" rtl="0" eaLnBrk="1" latinLnBrk="0" hangingPunct="1">
        <a:defRPr sz="1350" kern="1200">
          <a:solidFill>
            <a:schemeClr val="tx1"/>
          </a:solidFill>
          <a:latin typeface="+mn-lt"/>
          <a:ea typeface="+mn-ea"/>
          <a:cs typeface="+mn-cs"/>
        </a:defRPr>
      </a:lvl3pPr>
      <a:lvl4pPr marL="1028787" algn="l" defTabSz="685858" rtl="0" eaLnBrk="1" latinLnBrk="0" hangingPunct="1">
        <a:defRPr sz="1350" kern="1200">
          <a:solidFill>
            <a:schemeClr val="tx1"/>
          </a:solidFill>
          <a:latin typeface="+mn-lt"/>
          <a:ea typeface="+mn-ea"/>
          <a:cs typeface="+mn-cs"/>
        </a:defRPr>
      </a:lvl4pPr>
      <a:lvl5pPr marL="1371716" algn="l" defTabSz="685858" rtl="0" eaLnBrk="1" latinLnBrk="0" hangingPunct="1">
        <a:defRPr sz="1350" kern="1200">
          <a:solidFill>
            <a:schemeClr val="tx1"/>
          </a:solidFill>
          <a:latin typeface="+mn-lt"/>
          <a:ea typeface="+mn-ea"/>
          <a:cs typeface="+mn-cs"/>
        </a:defRPr>
      </a:lvl5pPr>
      <a:lvl6pPr marL="1714646" algn="l" defTabSz="685858" rtl="0" eaLnBrk="1" latinLnBrk="0" hangingPunct="1">
        <a:defRPr sz="1350" kern="1200">
          <a:solidFill>
            <a:schemeClr val="tx1"/>
          </a:solidFill>
          <a:latin typeface="+mn-lt"/>
          <a:ea typeface="+mn-ea"/>
          <a:cs typeface="+mn-cs"/>
        </a:defRPr>
      </a:lvl6pPr>
      <a:lvl7pPr marL="2057574" algn="l" defTabSz="685858" rtl="0" eaLnBrk="1" latinLnBrk="0" hangingPunct="1">
        <a:defRPr sz="1350" kern="1200">
          <a:solidFill>
            <a:schemeClr val="tx1"/>
          </a:solidFill>
          <a:latin typeface="+mn-lt"/>
          <a:ea typeface="+mn-ea"/>
          <a:cs typeface="+mn-cs"/>
        </a:defRPr>
      </a:lvl7pPr>
      <a:lvl8pPr marL="2400503" algn="l" defTabSz="685858" rtl="0" eaLnBrk="1" latinLnBrk="0" hangingPunct="1">
        <a:defRPr sz="1350" kern="1200">
          <a:solidFill>
            <a:schemeClr val="tx1"/>
          </a:solidFill>
          <a:latin typeface="+mn-lt"/>
          <a:ea typeface="+mn-ea"/>
          <a:cs typeface="+mn-cs"/>
        </a:defRPr>
      </a:lvl8pPr>
      <a:lvl9pPr marL="2743431" algn="l" defTabSz="68585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9">
            <a:extLst>
              <a:ext uri="{FF2B5EF4-FFF2-40B4-BE49-F238E27FC236}">
                <a16:creationId xmlns:a16="http://schemas.microsoft.com/office/drawing/2014/main" id="{EFC539B2-11CF-C240-9C66-58219349827F}"/>
              </a:ext>
            </a:extLst>
          </p:cNvPr>
          <p:cNvSpPr txBox="1">
            <a:spLocks/>
          </p:cNvSpPr>
          <p:nvPr/>
        </p:nvSpPr>
        <p:spPr>
          <a:xfrm>
            <a:off x="435307" y="3387684"/>
            <a:ext cx="5714833" cy="971802"/>
          </a:xfrm>
          <a:prstGeom prst="rect">
            <a:avLst/>
          </a:prstGeom>
        </p:spPr>
        <p:txBody>
          <a:bodyPr anchor="ctr">
            <a:normAutofit fontScale="77500" lnSpcReduction="20000"/>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5600" b="1" i="0" kern="1200" baseline="0">
                <a:solidFill>
                  <a:srgbClr val="FFFFFF"/>
                </a:solidFill>
                <a:latin typeface="Bogle Black" panose="020B0503020203060203" pitchFamily="34" charset="77"/>
                <a:ea typeface="+mn-ea"/>
                <a:cs typeface="+mn-cs"/>
              </a:defRPr>
            </a:lvl1pPr>
            <a:lvl2pPr marL="0" indent="0" algn="l" defTabSz="914400" rtl="0" eaLnBrk="1" latinLnBrk="0" hangingPunct="1">
              <a:lnSpc>
                <a:spcPct val="120000"/>
              </a:lnSpc>
              <a:spcBef>
                <a:spcPts val="0"/>
              </a:spcBef>
              <a:spcAft>
                <a:spcPts val="500"/>
              </a:spcAft>
              <a:buFont typeface="Courier New" panose="02070309020205020404" pitchFamily="49" charset="0"/>
              <a:buNone/>
              <a:tabLst/>
              <a:defRPr sz="4000" b="1" i="0" kern="1200">
                <a:solidFill>
                  <a:schemeClr val="tx1"/>
                </a:solidFill>
                <a:latin typeface="Bogle" panose="020B0503020203060203" pitchFamily="34" charset="77"/>
                <a:ea typeface="+mn-ea"/>
                <a:cs typeface="+mn-cs"/>
              </a:defRPr>
            </a:lvl2pPr>
            <a:lvl3pPr marL="1212850" indent="-400050" algn="l" defTabSz="914400" rtl="0" eaLnBrk="1" latinLnBrk="0" hangingPunct="1">
              <a:lnSpc>
                <a:spcPct val="120000"/>
              </a:lnSpc>
              <a:spcBef>
                <a:spcPts val="0"/>
              </a:spcBef>
              <a:spcAft>
                <a:spcPts val="500"/>
              </a:spcAft>
              <a:buFont typeface=".PingFangSC-Regular"/>
              <a:buChar char="－"/>
              <a:tabLst/>
              <a:defRPr sz="2000" b="0" i="0" kern="1200">
                <a:solidFill>
                  <a:schemeClr val="tx2"/>
                </a:solidFill>
                <a:latin typeface="Bogle" panose="020B0503020203060203" pitchFamily="34" charset="77"/>
                <a:ea typeface="+mn-ea"/>
                <a:cs typeface="+mn-cs"/>
              </a:defRPr>
            </a:lvl3pPr>
            <a:lvl4pPr marL="1439863" indent="-227013" algn="l" defTabSz="914400" rtl="0" eaLnBrk="1" latinLnBrk="0" hangingPunct="1">
              <a:lnSpc>
                <a:spcPct val="120000"/>
              </a:lnSpc>
              <a:spcBef>
                <a:spcPts val="0"/>
              </a:spcBef>
              <a:spcAft>
                <a:spcPts val="500"/>
              </a:spcAft>
              <a:buFont typeface="Wingdings" pitchFamily="2" charset="2"/>
              <a:buChar char="§"/>
              <a:tabLst/>
              <a:defRPr sz="1800" b="0" i="0" kern="1200">
                <a:solidFill>
                  <a:schemeClr val="tx2"/>
                </a:solidFill>
                <a:latin typeface="Bogle" panose="020B0503020203060203" pitchFamily="34" charset="77"/>
                <a:ea typeface="+mn-ea"/>
                <a:cs typeface="+mn-cs"/>
              </a:defRPr>
            </a:lvl4pPr>
            <a:lvl5pPr marL="1828800" indent="-338138" algn="l" defTabSz="914400" rtl="0" eaLnBrk="1" latinLnBrk="0" hangingPunct="1">
              <a:lnSpc>
                <a:spcPct val="120000"/>
              </a:lnSpc>
              <a:spcBef>
                <a:spcPts val="0"/>
              </a:spcBef>
              <a:spcAft>
                <a:spcPts val="500"/>
              </a:spcAft>
              <a:buFont typeface="Arial" panose="020B0604020202020204" pitchFamily="34" charset="0"/>
              <a:buChar char="»"/>
              <a:tabLst/>
              <a:defRPr sz="1800" b="0" i="0" kern="1200">
                <a:solidFill>
                  <a:schemeClr val="tx2"/>
                </a:solidFill>
                <a:latin typeface="Bogle" panose="020B0503020203060203" pitchFamily="34" charset="77"/>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201" dirty="0">
                <a:latin typeface="Bogle" panose="020B0503020203060203" pitchFamily="34" charset="77"/>
              </a:rPr>
              <a:t>HALLOWEEN STYLE GUIDE</a:t>
            </a:r>
          </a:p>
        </p:txBody>
      </p:sp>
      <p:sp>
        <p:nvSpPr>
          <p:cNvPr id="10" name="Text Placeholder 30">
            <a:extLst>
              <a:ext uri="{FF2B5EF4-FFF2-40B4-BE49-F238E27FC236}">
                <a16:creationId xmlns:a16="http://schemas.microsoft.com/office/drawing/2014/main" id="{139E2B6C-56DF-244A-A8B3-8D9D49827851}"/>
              </a:ext>
            </a:extLst>
          </p:cNvPr>
          <p:cNvSpPr>
            <a:spLocks noGrp="1"/>
          </p:cNvSpPr>
          <p:nvPr>
            <p:ph type="body" sz="quarter" idx="4294967295"/>
          </p:nvPr>
        </p:nvSpPr>
        <p:spPr>
          <a:xfrm>
            <a:off x="456331" y="4143797"/>
            <a:ext cx="5715299" cy="587132"/>
          </a:xfrm>
          <a:prstGeom prst="rect">
            <a:avLst/>
          </a:prstGeom>
        </p:spPr>
        <p:txBody>
          <a:bodyPr>
            <a:normAutofit/>
          </a:bodyPr>
          <a:lstStyle/>
          <a:p>
            <a:pPr marL="0" indent="0">
              <a:buNone/>
            </a:pPr>
            <a:r>
              <a:rPr lang="en-US" sz="1800" dirty="0">
                <a:solidFill>
                  <a:srgbClr val="FFFFFF"/>
                </a:solidFill>
              </a:rPr>
              <a:t>2022</a:t>
            </a:r>
          </a:p>
        </p:txBody>
      </p:sp>
      <p:pic>
        <p:nvPicPr>
          <p:cNvPr id="2" name="Picture 2">
            <a:extLst>
              <a:ext uri="{FF2B5EF4-FFF2-40B4-BE49-F238E27FC236}">
                <a16:creationId xmlns:a16="http://schemas.microsoft.com/office/drawing/2014/main" id="{3A43E040-B2F0-4F30-9749-7D07B9A01DEE}"/>
              </a:ext>
            </a:extLst>
          </p:cNvPr>
          <p:cNvPicPr>
            <a:picLocks noChangeAspect="1"/>
          </p:cNvPicPr>
          <p:nvPr/>
        </p:nvPicPr>
        <p:blipFill>
          <a:blip r:embed="rId2"/>
          <a:stretch>
            <a:fillRect/>
          </a:stretch>
        </p:blipFill>
        <p:spPr>
          <a:xfrm>
            <a:off x="547097" y="5324769"/>
            <a:ext cx="238381" cy="260358"/>
          </a:xfrm>
          <a:prstGeom prst="rect">
            <a:avLst/>
          </a:prstGeom>
        </p:spPr>
      </p:pic>
    </p:spTree>
    <p:extLst>
      <p:ext uri="{BB962C8B-B14F-4D97-AF65-F5344CB8AC3E}">
        <p14:creationId xmlns:p14="http://schemas.microsoft.com/office/powerpoint/2010/main" val="347570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DFED9298-9AA4-5045-A0CE-254E23263444}"/>
              </a:ext>
            </a:extLst>
          </p:cNvPr>
          <p:cNvSpPr txBox="1">
            <a:spLocks/>
          </p:cNvSpPr>
          <p:nvPr/>
        </p:nvSpPr>
        <p:spPr>
          <a:xfrm>
            <a:off x="432116" y="1268198"/>
            <a:ext cx="6428002" cy="672282"/>
          </a:xfrm>
          <a:prstGeom prst="rect">
            <a:avLst/>
          </a:prstGeom>
        </p:spPr>
        <p:txBody>
          <a:bodyPr anchor="ctr">
            <a:normAutofit/>
          </a:bodyPr>
          <a:lstStyle>
            <a:lvl1pPr marL="0" indent="0" algn="l" defTabSz="914400" rtl="0" eaLnBrk="1" latinLnBrk="0" hangingPunct="1">
              <a:spcBef>
                <a:spcPct val="20000"/>
              </a:spcBef>
              <a:buFont typeface="Arial" panose="020B0604020202020204" pitchFamily="34" charset="0"/>
              <a:buNone/>
              <a:defRPr sz="4400" kern="1200" baseline="0">
                <a:solidFill>
                  <a:schemeClr val="tx1"/>
                </a:solidFill>
                <a:latin typeface="+mj-lt"/>
                <a:ea typeface="+mn-ea"/>
                <a:cs typeface="+mn-cs"/>
              </a:defRPr>
            </a:lvl1pPr>
            <a:lvl2pPr marL="0" indent="0" algn="l" defTabSz="914400" rtl="0" eaLnBrk="1" latinLnBrk="0" hangingPunct="1">
              <a:spcBef>
                <a:spcPct val="20000"/>
              </a:spcBef>
              <a:buFont typeface="Arial" panose="020B0604020202020204" pitchFamily="34" charset="0"/>
              <a:buNone/>
              <a:defRPr sz="2200" kern="1200">
                <a:solidFill>
                  <a:schemeClr val="bg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b="1" dirty="0">
                <a:latin typeface="Bogle" panose="020B0503020203060203" pitchFamily="34" charset="77"/>
              </a:rPr>
              <a:t>Purpose of these Guidelines</a:t>
            </a:r>
          </a:p>
        </p:txBody>
      </p:sp>
      <p:sp>
        <p:nvSpPr>
          <p:cNvPr id="5" name="Text Placeholder 2">
            <a:extLst>
              <a:ext uri="{FF2B5EF4-FFF2-40B4-BE49-F238E27FC236}">
                <a16:creationId xmlns:a16="http://schemas.microsoft.com/office/drawing/2014/main" id="{93B54258-0565-4077-9189-81AB9AD450FE}"/>
              </a:ext>
            </a:extLst>
          </p:cNvPr>
          <p:cNvSpPr txBox="1">
            <a:spLocks/>
          </p:cNvSpPr>
          <p:nvPr/>
        </p:nvSpPr>
        <p:spPr>
          <a:xfrm>
            <a:off x="458161" y="1940480"/>
            <a:ext cx="8506327" cy="2343760"/>
          </a:xfrm>
          <a:prstGeom prst="rect">
            <a:avLst/>
          </a:prstGeom>
        </p:spPr>
        <p:txBody>
          <a:bodyPr numCol="1"/>
          <a:lstStyle>
            <a:lvl1pPr marL="257197" indent="-257197" algn="l" defTabSz="685858" rtl="0" eaLnBrk="1" latinLnBrk="0" hangingPunct="1">
              <a:lnSpc>
                <a:spcPct val="120000"/>
              </a:lnSpc>
              <a:spcBef>
                <a:spcPts val="0"/>
              </a:spcBef>
              <a:spcAft>
                <a:spcPts val="374"/>
              </a:spcAft>
              <a:buFont typeface="Arial" panose="020B0604020202020204" pitchFamily="34" charset="0"/>
              <a:buChar char="•"/>
              <a:defRPr sz="2100" b="0" i="0" kern="1200">
                <a:solidFill>
                  <a:schemeClr val="tx2"/>
                </a:solidFill>
                <a:latin typeface="Bogle" panose="020B0503020203060203" pitchFamily="34" charset="77"/>
                <a:ea typeface="+mn-ea"/>
                <a:cs typeface="+mn-cs"/>
              </a:defRPr>
            </a:lvl1pPr>
            <a:lvl2pPr marL="566785" indent="-257197" algn="l" defTabSz="685858" rtl="0" eaLnBrk="1" latinLnBrk="0" hangingPunct="1">
              <a:lnSpc>
                <a:spcPct val="120000"/>
              </a:lnSpc>
              <a:spcBef>
                <a:spcPts val="0"/>
              </a:spcBef>
              <a:spcAft>
                <a:spcPts val="374"/>
              </a:spcAft>
              <a:buFont typeface="Courier New" panose="02070309020205020404" pitchFamily="49" charset="0"/>
              <a:buChar char="o"/>
              <a:tabLst/>
              <a:defRPr sz="1800" b="0" i="0" kern="1200">
                <a:solidFill>
                  <a:schemeClr val="tx2"/>
                </a:solidFill>
                <a:latin typeface="Bogle" panose="020B0503020203060203" pitchFamily="34" charset="77"/>
                <a:ea typeface="+mn-ea"/>
                <a:cs typeface="+mn-cs"/>
              </a:defRPr>
            </a:lvl2pPr>
            <a:lvl3pPr marL="909714" indent="-300063" algn="l" defTabSz="685858" rtl="0" eaLnBrk="1" latinLnBrk="0" hangingPunct="1">
              <a:lnSpc>
                <a:spcPct val="120000"/>
              </a:lnSpc>
              <a:spcBef>
                <a:spcPts val="0"/>
              </a:spcBef>
              <a:spcAft>
                <a:spcPts val="374"/>
              </a:spcAft>
              <a:buFont typeface=".PingFangSC-Regular"/>
              <a:buChar char="－"/>
              <a:tabLst/>
              <a:defRPr sz="1500" b="0" i="0" kern="1200">
                <a:solidFill>
                  <a:schemeClr val="tx2"/>
                </a:solidFill>
                <a:latin typeface="Bogle" panose="020B0503020203060203" pitchFamily="34" charset="77"/>
                <a:ea typeface="+mn-ea"/>
                <a:cs typeface="+mn-cs"/>
              </a:defRPr>
            </a:lvl3pPr>
            <a:lvl4pPr marL="1079989" indent="-170274" algn="l" defTabSz="685858" rtl="0" eaLnBrk="1" latinLnBrk="0" hangingPunct="1">
              <a:lnSpc>
                <a:spcPct val="120000"/>
              </a:lnSpc>
              <a:spcBef>
                <a:spcPts val="0"/>
              </a:spcBef>
              <a:spcAft>
                <a:spcPts val="374"/>
              </a:spcAft>
              <a:buFont typeface="Wingdings" pitchFamily="2" charset="2"/>
              <a:buChar char="§"/>
              <a:tabLst/>
              <a:defRPr sz="1350" b="0" i="0" kern="1200">
                <a:solidFill>
                  <a:schemeClr val="tx2"/>
                </a:solidFill>
                <a:latin typeface="Bogle" panose="020B0503020203060203" pitchFamily="34" charset="77"/>
                <a:ea typeface="+mn-ea"/>
                <a:cs typeface="+mn-cs"/>
              </a:defRPr>
            </a:lvl4pPr>
            <a:lvl5pPr marL="1371716" indent="-253625" algn="l" defTabSz="685858" rtl="0" eaLnBrk="1" latinLnBrk="0" hangingPunct="1">
              <a:lnSpc>
                <a:spcPct val="120000"/>
              </a:lnSpc>
              <a:spcBef>
                <a:spcPts val="0"/>
              </a:spcBef>
              <a:spcAft>
                <a:spcPts val="374"/>
              </a:spcAft>
              <a:buFont typeface="Arial" panose="020B0604020202020204" pitchFamily="34" charset="0"/>
              <a:buChar char="»"/>
              <a:tabLst/>
              <a:defRPr sz="1350" b="0" i="0" kern="1200">
                <a:solidFill>
                  <a:schemeClr val="tx2"/>
                </a:solidFill>
                <a:latin typeface="Bogle" panose="020B0503020203060203" pitchFamily="34" charset="77"/>
                <a:ea typeface="+mn-ea"/>
                <a:cs typeface="+mn-cs"/>
              </a:defRPr>
            </a:lvl5pPr>
            <a:lvl6pPr marL="1886109"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8"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6"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ctr">
              <a:buNone/>
            </a:pPr>
            <a:r>
              <a:rPr lang="en-US" sz="1600" dirty="0"/>
              <a:t>These guidelines address style and quality for a specific product category within Walmart.com</a:t>
            </a:r>
          </a:p>
          <a:p>
            <a:pPr marL="0" indent="0">
              <a:buNone/>
            </a:pPr>
            <a:r>
              <a:rPr lang="en-US" sz="1600" dirty="0"/>
              <a:t>These guidelines contain key information on how to correctly format item content and fill out key attributes to ensure item is discoverable on site.</a:t>
            </a:r>
          </a:p>
          <a:p>
            <a:endParaRPr lang="en-US" dirty="0"/>
          </a:p>
        </p:txBody>
      </p:sp>
      <p:sp>
        <p:nvSpPr>
          <p:cNvPr id="2" name="Rectangle 1">
            <a:extLst>
              <a:ext uri="{FF2B5EF4-FFF2-40B4-BE49-F238E27FC236}">
                <a16:creationId xmlns:a16="http://schemas.microsoft.com/office/drawing/2014/main" id="{7C5A9E80-5B92-40B0-9941-D0EBFCAC7EB5}"/>
              </a:ext>
            </a:extLst>
          </p:cNvPr>
          <p:cNvSpPr/>
          <p:nvPr/>
        </p:nvSpPr>
        <p:spPr>
          <a:xfrm>
            <a:off x="491598" y="3356992"/>
            <a:ext cx="2168029" cy="369332"/>
          </a:xfrm>
          <a:prstGeom prst="rect">
            <a:avLst/>
          </a:prstGeom>
        </p:spPr>
        <p:txBody>
          <a:bodyPr wrap="none">
            <a:spAutoFit/>
          </a:bodyPr>
          <a:lstStyle/>
          <a:p>
            <a:r>
              <a:rPr lang="en-US" b="1" dirty="0">
                <a:latin typeface="Bogle" panose="020B0503020203060203" pitchFamily="34" charset="77"/>
              </a:rPr>
              <a:t>PDP Best Practices:</a:t>
            </a:r>
          </a:p>
        </p:txBody>
      </p:sp>
      <p:sp>
        <p:nvSpPr>
          <p:cNvPr id="6" name="Text Placeholder 2">
            <a:extLst>
              <a:ext uri="{FF2B5EF4-FFF2-40B4-BE49-F238E27FC236}">
                <a16:creationId xmlns:a16="http://schemas.microsoft.com/office/drawing/2014/main" id="{C3C10FE0-B47D-409C-AFCA-E0857F89F9AD}"/>
              </a:ext>
            </a:extLst>
          </p:cNvPr>
          <p:cNvSpPr txBox="1">
            <a:spLocks/>
          </p:cNvSpPr>
          <p:nvPr/>
        </p:nvSpPr>
        <p:spPr>
          <a:xfrm>
            <a:off x="458161" y="3726324"/>
            <a:ext cx="8856984" cy="2343760"/>
          </a:xfrm>
          <a:prstGeom prst="rect">
            <a:avLst/>
          </a:prstGeom>
        </p:spPr>
        <p:txBody>
          <a:bodyPr numCol="1"/>
          <a:lstStyle>
            <a:lvl1pPr marL="257197" indent="-257197" algn="l" defTabSz="685858" rtl="0" eaLnBrk="1" latinLnBrk="0" hangingPunct="1">
              <a:lnSpc>
                <a:spcPct val="120000"/>
              </a:lnSpc>
              <a:spcBef>
                <a:spcPts val="0"/>
              </a:spcBef>
              <a:spcAft>
                <a:spcPts val="374"/>
              </a:spcAft>
              <a:buFont typeface="Arial" panose="020B0604020202020204" pitchFamily="34" charset="0"/>
              <a:buChar char="•"/>
              <a:defRPr sz="2100" b="0" i="0" kern="1200">
                <a:solidFill>
                  <a:schemeClr val="tx2"/>
                </a:solidFill>
                <a:latin typeface="Bogle" panose="020B0503020203060203" pitchFamily="34" charset="77"/>
                <a:ea typeface="+mn-ea"/>
                <a:cs typeface="+mn-cs"/>
              </a:defRPr>
            </a:lvl1pPr>
            <a:lvl2pPr marL="566785" indent="-257197" algn="l" defTabSz="685858" rtl="0" eaLnBrk="1" latinLnBrk="0" hangingPunct="1">
              <a:lnSpc>
                <a:spcPct val="120000"/>
              </a:lnSpc>
              <a:spcBef>
                <a:spcPts val="0"/>
              </a:spcBef>
              <a:spcAft>
                <a:spcPts val="374"/>
              </a:spcAft>
              <a:buFont typeface="Courier New" panose="02070309020205020404" pitchFamily="49" charset="0"/>
              <a:buChar char="o"/>
              <a:tabLst/>
              <a:defRPr sz="1800" b="0" i="0" kern="1200">
                <a:solidFill>
                  <a:schemeClr val="tx2"/>
                </a:solidFill>
                <a:latin typeface="Bogle" panose="020B0503020203060203" pitchFamily="34" charset="77"/>
                <a:ea typeface="+mn-ea"/>
                <a:cs typeface="+mn-cs"/>
              </a:defRPr>
            </a:lvl2pPr>
            <a:lvl3pPr marL="909714" indent="-300063" algn="l" defTabSz="685858" rtl="0" eaLnBrk="1" latinLnBrk="0" hangingPunct="1">
              <a:lnSpc>
                <a:spcPct val="120000"/>
              </a:lnSpc>
              <a:spcBef>
                <a:spcPts val="0"/>
              </a:spcBef>
              <a:spcAft>
                <a:spcPts val="374"/>
              </a:spcAft>
              <a:buFont typeface=".PingFangSC-Regular"/>
              <a:buChar char="－"/>
              <a:tabLst/>
              <a:defRPr sz="1500" b="0" i="0" kern="1200">
                <a:solidFill>
                  <a:schemeClr val="tx2"/>
                </a:solidFill>
                <a:latin typeface="Bogle" panose="020B0503020203060203" pitchFamily="34" charset="77"/>
                <a:ea typeface="+mn-ea"/>
                <a:cs typeface="+mn-cs"/>
              </a:defRPr>
            </a:lvl3pPr>
            <a:lvl4pPr marL="1079989" indent="-170274" algn="l" defTabSz="685858" rtl="0" eaLnBrk="1" latinLnBrk="0" hangingPunct="1">
              <a:lnSpc>
                <a:spcPct val="120000"/>
              </a:lnSpc>
              <a:spcBef>
                <a:spcPts val="0"/>
              </a:spcBef>
              <a:spcAft>
                <a:spcPts val="374"/>
              </a:spcAft>
              <a:buFont typeface="Wingdings" pitchFamily="2" charset="2"/>
              <a:buChar char="§"/>
              <a:tabLst/>
              <a:defRPr sz="1350" b="0" i="0" kern="1200">
                <a:solidFill>
                  <a:schemeClr val="tx2"/>
                </a:solidFill>
                <a:latin typeface="Bogle" panose="020B0503020203060203" pitchFamily="34" charset="77"/>
                <a:ea typeface="+mn-ea"/>
                <a:cs typeface="+mn-cs"/>
              </a:defRPr>
            </a:lvl4pPr>
            <a:lvl5pPr marL="1371716" indent="-253625" algn="l" defTabSz="685858" rtl="0" eaLnBrk="1" latinLnBrk="0" hangingPunct="1">
              <a:lnSpc>
                <a:spcPct val="120000"/>
              </a:lnSpc>
              <a:spcBef>
                <a:spcPts val="0"/>
              </a:spcBef>
              <a:spcAft>
                <a:spcPts val="374"/>
              </a:spcAft>
              <a:buFont typeface="Arial" panose="020B0604020202020204" pitchFamily="34" charset="0"/>
              <a:buChar char="»"/>
              <a:tabLst/>
              <a:defRPr sz="1350" b="0" i="0" kern="1200">
                <a:solidFill>
                  <a:schemeClr val="tx2"/>
                </a:solidFill>
                <a:latin typeface="Bogle" panose="020B0503020203060203" pitchFamily="34" charset="77"/>
                <a:ea typeface="+mn-ea"/>
                <a:cs typeface="+mn-cs"/>
              </a:defRPr>
            </a:lvl5pPr>
            <a:lvl6pPr marL="1886109"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8"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6" indent="-171465" algn="l" defTabSz="68585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ctr"/>
            <a:r>
              <a:rPr lang="en-US" sz="1400" dirty="0"/>
              <a:t>Clearly shows and tells about item features and benefits.</a:t>
            </a:r>
          </a:p>
          <a:p>
            <a:r>
              <a:rPr lang="en-US" sz="1400" dirty="0"/>
              <a:t>Uses supplemental rich content to educate and inspire</a:t>
            </a:r>
          </a:p>
          <a:p>
            <a:r>
              <a:rPr lang="en-US" sz="1400" dirty="0"/>
              <a:t>Is clear, correct, and error-free: please use spell check before entering information into the Full Item Spec.</a:t>
            </a:r>
          </a:p>
          <a:p>
            <a:r>
              <a:rPr lang="en-US" sz="1400" dirty="0"/>
              <a:t>Leads to higher conversion for customers.</a:t>
            </a:r>
          </a:p>
          <a:p>
            <a:endParaRPr lang="en-US" sz="1400" dirty="0"/>
          </a:p>
        </p:txBody>
      </p:sp>
    </p:spTree>
    <p:extLst>
      <p:ext uri="{BB962C8B-B14F-4D97-AF65-F5344CB8AC3E}">
        <p14:creationId xmlns:p14="http://schemas.microsoft.com/office/powerpoint/2010/main" val="259435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F8D27-AC2F-4B29-9BA0-53DDC5104370}"/>
              </a:ext>
            </a:extLst>
          </p:cNvPr>
          <p:cNvSpPr>
            <a:spLocks noGrp="1"/>
          </p:cNvSpPr>
          <p:nvPr>
            <p:ph type="body" sz="quarter" idx="10"/>
          </p:nvPr>
        </p:nvSpPr>
        <p:spPr>
          <a:xfrm>
            <a:off x="251520" y="-99392"/>
            <a:ext cx="5255962" cy="1486286"/>
          </a:xfrm>
        </p:spPr>
        <p:txBody>
          <a:bodyPr/>
          <a:lstStyle/>
          <a:p>
            <a:r>
              <a:rPr lang="en-US" dirty="0"/>
              <a:t>Product Name</a:t>
            </a:r>
          </a:p>
        </p:txBody>
      </p:sp>
      <p:pic>
        <p:nvPicPr>
          <p:cNvPr id="14" name="Picture 13">
            <a:extLst>
              <a:ext uri="{FF2B5EF4-FFF2-40B4-BE49-F238E27FC236}">
                <a16:creationId xmlns:a16="http://schemas.microsoft.com/office/drawing/2014/main" id="{5BC7D4AE-285B-D644-AFEA-8A4A119BFD8C}"/>
              </a:ext>
            </a:extLst>
          </p:cNvPr>
          <p:cNvPicPr>
            <a:picLocks noChangeAspect="1"/>
          </p:cNvPicPr>
          <p:nvPr/>
        </p:nvPicPr>
        <p:blipFill>
          <a:blip r:embed="rId2"/>
          <a:stretch>
            <a:fillRect/>
          </a:stretch>
        </p:blipFill>
        <p:spPr>
          <a:xfrm>
            <a:off x="251520" y="919039"/>
            <a:ext cx="6024610" cy="722376"/>
          </a:xfrm>
          <a:prstGeom prst="rect">
            <a:avLst/>
          </a:prstGeom>
        </p:spPr>
      </p:pic>
      <p:graphicFrame>
        <p:nvGraphicFramePr>
          <p:cNvPr id="16" name="Table 15">
            <a:extLst>
              <a:ext uri="{FF2B5EF4-FFF2-40B4-BE49-F238E27FC236}">
                <a16:creationId xmlns:a16="http://schemas.microsoft.com/office/drawing/2014/main" id="{1BE1EAD6-5EE1-5741-AE34-EC39014EA2BE}"/>
              </a:ext>
            </a:extLst>
          </p:cNvPr>
          <p:cNvGraphicFramePr>
            <a:graphicFrameLocks noGrp="1"/>
          </p:cNvGraphicFramePr>
          <p:nvPr>
            <p:extLst>
              <p:ext uri="{D42A27DB-BD31-4B8C-83A1-F6EECF244321}">
                <p14:modId xmlns:p14="http://schemas.microsoft.com/office/powerpoint/2010/main" val="3783965392"/>
              </p:ext>
            </p:extLst>
          </p:nvPr>
        </p:nvGraphicFramePr>
        <p:xfrm>
          <a:off x="456128" y="2214059"/>
          <a:ext cx="8231744" cy="2193530"/>
        </p:xfrm>
        <a:graphic>
          <a:graphicData uri="http://schemas.openxmlformats.org/drawingml/2006/table">
            <a:tbl>
              <a:tblPr firstRow="1" bandRow="1">
                <a:tableStyleId>{2D5ABB26-0587-4C30-8999-92F81FD0307C}</a:tableStyleId>
              </a:tblPr>
              <a:tblGrid>
                <a:gridCol w="4115872">
                  <a:extLst>
                    <a:ext uri="{9D8B030D-6E8A-4147-A177-3AD203B41FA5}">
                      <a16:colId xmlns:a16="http://schemas.microsoft.com/office/drawing/2014/main" val="20000"/>
                    </a:ext>
                  </a:extLst>
                </a:gridCol>
                <a:gridCol w="4115872">
                  <a:extLst>
                    <a:ext uri="{9D8B030D-6E8A-4147-A177-3AD203B41FA5}">
                      <a16:colId xmlns:a16="http://schemas.microsoft.com/office/drawing/2014/main" val="20001"/>
                    </a:ext>
                  </a:extLst>
                </a:gridCol>
              </a:tblGrid>
              <a:tr h="494216">
                <a:tc>
                  <a:txBody>
                    <a:bodyPr/>
                    <a:lstStyle/>
                    <a:p>
                      <a:pPr algn="l"/>
                      <a:r>
                        <a:rPr lang="en-US" sz="1400" b="0" dirty="0">
                          <a:ln>
                            <a:solidFill>
                              <a:sysClr val="windowText" lastClr="000000"/>
                            </a:solidFill>
                          </a:ln>
                          <a:solidFill>
                            <a:sysClr val="windowText" lastClr="000000"/>
                          </a:solidFill>
                          <a:latin typeface="Bogle" panose="020B0503020203060203" pitchFamily="34" charset="77"/>
                        </a:rPr>
                        <a:t>STRUCTURE</a:t>
                      </a:r>
                      <a:endParaRPr lang="en-US" sz="1400" b="0" i="0" dirty="0">
                        <a:ln>
                          <a:solidFill>
                            <a:sysClr val="windowText" lastClr="000000"/>
                          </a:solidFill>
                        </a:ln>
                        <a:solidFill>
                          <a:sysClr val="windowText" lastClr="000000"/>
                        </a:solidFill>
                        <a:latin typeface="Bogle" panose="020B0503020203060203" pitchFamily="34" charset="77"/>
                      </a:endParaRPr>
                    </a:p>
                  </a:txBody>
                  <a:tcPr marT="34299" marB="34299" anchor="ctr"/>
                </a:tc>
                <a:tc>
                  <a:txBody>
                    <a:bodyPr/>
                    <a:lstStyle/>
                    <a:p>
                      <a:pPr marL="0" marR="0" lvl="0" indent="0" algn="ctr" defTabSz="685858" rtl="0" eaLnBrk="1" fontAlgn="auto" latinLnBrk="0" hangingPunct="1">
                        <a:lnSpc>
                          <a:spcPct val="100000"/>
                        </a:lnSpc>
                        <a:spcBef>
                          <a:spcPts val="0"/>
                        </a:spcBef>
                        <a:spcAft>
                          <a:spcPts val="0"/>
                        </a:spcAft>
                        <a:buClrTx/>
                        <a:buSzTx/>
                        <a:buFontTx/>
                        <a:buNone/>
                        <a:tabLst/>
                        <a:defRPr/>
                      </a:pPr>
                      <a:r>
                        <a:rPr lang="en-US" sz="1400" dirty="0">
                          <a:latin typeface="Bogle" panose="020B0503020203060203" pitchFamily="34" charset="77"/>
                        </a:rPr>
                        <a:t>[Theme] + [Character] + [Gender] + [Age] + “Halloween Costume”</a:t>
                      </a:r>
                    </a:p>
                  </a:txBody>
                  <a:tcPr marT="34299" marB="34299" anchor="ctr"/>
                </a:tc>
                <a:extLst>
                  <a:ext uri="{0D108BD9-81ED-4DB2-BD59-A6C34878D82A}">
                    <a16:rowId xmlns:a16="http://schemas.microsoft.com/office/drawing/2014/main" val="10001"/>
                  </a:ext>
                </a:extLst>
              </a:tr>
              <a:tr h="494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ln>
                            <a:solidFill>
                              <a:sysClr val="windowText" lastClr="000000"/>
                            </a:solidFill>
                          </a:ln>
                          <a:solidFill>
                            <a:sysClr val="windowText" lastClr="000000"/>
                          </a:solidFill>
                          <a:latin typeface="Bogle" panose="020B0503020203060203" pitchFamily="34" charset="77"/>
                        </a:rPr>
                        <a:t>CHARACTER RANGE</a:t>
                      </a:r>
                      <a:endParaRPr lang="en-US" sz="1400" b="0" i="0" dirty="0">
                        <a:ln>
                          <a:solidFill>
                            <a:sysClr val="windowText" lastClr="000000"/>
                          </a:solidFill>
                        </a:ln>
                        <a:solidFill>
                          <a:sysClr val="windowText" lastClr="000000"/>
                        </a:solidFill>
                        <a:latin typeface="Bogle" panose="020B0503020203060203" pitchFamily="34" charset="77"/>
                      </a:endParaRPr>
                    </a:p>
                  </a:txBody>
                  <a:tcPr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ogle" panose="020B0503020203060203" pitchFamily="34" charset="77"/>
                        </a:rPr>
                        <a:t>30 – 60 Characters</a:t>
                      </a:r>
                    </a:p>
                  </a:txBody>
                  <a:tcPr marT="34299" marB="34299" anchor="ctr"/>
                </a:tc>
                <a:extLst>
                  <a:ext uri="{0D108BD9-81ED-4DB2-BD59-A6C34878D82A}">
                    <a16:rowId xmlns:a16="http://schemas.microsoft.com/office/drawing/2014/main" val="10002"/>
                  </a:ext>
                </a:extLst>
              </a:tr>
              <a:tr h="494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ln>
                            <a:solidFill>
                              <a:sysClr val="windowText" lastClr="000000"/>
                            </a:solidFill>
                          </a:ln>
                          <a:solidFill>
                            <a:sysClr val="windowText" lastClr="000000"/>
                          </a:solidFill>
                          <a:latin typeface="Bogle" panose="020B0503020203060203" pitchFamily="34" charset="77"/>
                        </a:rPr>
                        <a:t>DEFINITION</a:t>
                      </a:r>
                      <a:endParaRPr lang="en-US" sz="1400" b="0" i="0" dirty="0">
                        <a:ln>
                          <a:solidFill>
                            <a:sysClr val="windowText" lastClr="000000"/>
                          </a:solidFill>
                        </a:ln>
                        <a:solidFill>
                          <a:sysClr val="windowText" lastClr="000000"/>
                        </a:solidFill>
                        <a:latin typeface="Bogle" panose="020B0503020203060203" pitchFamily="34" charset="77"/>
                      </a:endParaRPr>
                    </a:p>
                  </a:txBody>
                  <a:tcPr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ogle" panose="020B0503020203060203" pitchFamily="34" charset="77"/>
                        </a:rPr>
                        <a:t>Brand Is optional. Theme = Tv Show/Movie License. Gender = girls/boys/</a:t>
                      </a:r>
                      <a:r>
                        <a:rPr lang="en-US" sz="1400" dirty="0" err="1">
                          <a:latin typeface="Bogle" panose="020B0503020203060203" pitchFamily="34" charset="77"/>
                        </a:rPr>
                        <a:t>womens</a:t>
                      </a:r>
                      <a:r>
                        <a:rPr lang="en-US" sz="1400" dirty="0">
                          <a:latin typeface="Bogle" panose="020B0503020203060203" pitchFamily="34" charset="77"/>
                        </a:rPr>
                        <a:t>/</a:t>
                      </a:r>
                      <a:r>
                        <a:rPr lang="en-US" sz="1400" dirty="0" err="1">
                          <a:latin typeface="Bogle" panose="020B0503020203060203" pitchFamily="34" charset="77"/>
                        </a:rPr>
                        <a:t>mens</a:t>
                      </a:r>
                      <a:endParaRPr lang="en-US" sz="1400" dirty="0">
                        <a:latin typeface="Bogle" panose="020B0503020203060203" pitchFamily="34" charset="77"/>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i="0" dirty="0">
                        <a:solidFill>
                          <a:srgbClr val="FFFFFF"/>
                        </a:solidFill>
                        <a:latin typeface="Bogle" panose="020B0503020203060203" pitchFamily="34" charset="77"/>
                      </a:endParaRPr>
                    </a:p>
                  </a:txBody>
                  <a:tcPr marT="34299" marB="34299" anchor="ctr"/>
                </a:tc>
                <a:extLst>
                  <a:ext uri="{0D108BD9-81ED-4DB2-BD59-A6C34878D82A}">
                    <a16:rowId xmlns:a16="http://schemas.microsoft.com/office/drawing/2014/main" val="10003"/>
                  </a:ext>
                </a:extLst>
              </a:tr>
              <a:tr h="494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ln>
                            <a:solidFill>
                              <a:sysClr val="windowText" lastClr="000000"/>
                            </a:solidFill>
                          </a:ln>
                          <a:solidFill>
                            <a:sysClr val="windowText" lastClr="000000"/>
                          </a:solidFill>
                          <a:latin typeface="Bogle" panose="020B0503020203060203" pitchFamily="34" charset="77"/>
                        </a:rPr>
                        <a:t>ADDITIONAL</a:t>
                      </a:r>
                      <a:r>
                        <a:rPr lang="en-US" sz="1400" b="0" dirty="0">
                          <a:ln>
                            <a:solidFill>
                              <a:sysClr val="windowText" lastClr="000000"/>
                            </a:solidFill>
                          </a:ln>
                          <a:solidFill>
                            <a:sysClr val="windowText" lastClr="000000"/>
                          </a:solidFill>
                          <a:latin typeface="Bogle" panose="020B0503020203060203" pitchFamily="34" charset="77"/>
                        </a:rPr>
                        <a:t> </a:t>
                      </a:r>
                      <a:r>
                        <a:rPr lang="en-US" sz="1400" b="0" kern="1200" dirty="0">
                          <a:ln>
                            <a:solidFill>
                              <a:sysClr val="windowText" lastClr="000000"/>
                            </a:solidFill>
                          </a:ln>
                          <a:solidFill>
                            <a:sysClr val="windowText" lastClr="000000"/>
                          </a:solidFill>
                          <a:latin typeface="Bogle" panose="020B0503020203060203" pitchFamily="34" charset="77"/>
                        </a:rPr>
                        <a:t>INSTRUCTIONS</a:t>
                      </a:r>
                      <a:endParaRPr lang="en-US" sz="1400" b="0" kern="1200" dirty="0">
                        <a:ln>
                          <a:solidFill>
                            <a:sysClr val="windowText" lastClr="000000"/>
                          </a:solidFill>
                        </a:ln>
                        <a:solidFill>
                          <a:sysClr val="windowText" lastClr="000000"/>
                        </a:solidFill>
                        <a:latin typeface="Bogle" panose="020B0503020203060203" pitchFamily="34" charset="77"/>
                        <a:ea typeface="+mn-ea"/>
                        <a:cs typeface="+mn-cs"/>
                      </a:endParaRPr>
                    </a:p>
                  </a:txBody>
                  <a:tcPr marT="34299" marB="34299" anchor="ctr"/>
                </a:tc>
                <a:tc>
                  <a:txBody>
                    <a:bodyPr/>
                    <a:lstStyle/>
                    <a:p>
                      <a:pPr algn="ctr"/>
                      <a:r>
                        <a:rPr lang="en-US" sz="1400" dirty="0">
                          <a:latin typeface="Bogle" panose="020B0503020203060203" pitchFamily="34" charset="77"/>
                        </a:rPr>
                        <a:t>If non licensed, use generic themes (career, animal, food, </a:t>
                      </a:r>
                      <a:r>
                        <a:rPr lang="en-US" sz="1400" dirty="0" err="1">
                          <a:latin typeface="Bogle" panose="020B0503020203060203" pitchFamily="34" charset="77"/>
                        </a:rPr>
                        <a:t>etc</a:t>
                      </a:r>
                      <a:r>
                        <a:rPr lang="en-US" sz="1400" dirty="0">
                          <a:latin typeface="Bogle" panose="020B0503020203060203" pitchFamily="34" charset="77"/>
                        </a:rPr>
                        <a:t>).</a:t>
                      </a:r>
                    </a:p>
                  </a:txBody>
                  <a:tcPr marT="34299" marB="34299" anchor="ctr"/>
                </a:tc>
                <a:extLst>
                  <a:ext uri="{0D108BD9-81ED-4DB2-BD59-A6C34878D82A}">
                    <a16:rowId xmlns:a16="http://schemas.microsoft.com/office/drawing/2014/main" val="10004"/>
                  </a:ext>
                </a:extLst>
              </a:tr>
            </a:tbl>
          </a:graphicData>
        </a:graphic>
      </p:graphicFrame>
      <p:sp>
        <p:nvSpPr>
          <p:cNvPr id="18" name="Rectangle 17">
            <a:extLst>
              <a:ext uri="{FF2B5EF4-FFF2-40B4-BE49-F238E27FC236}">
                <a16:creationId xmlns:a16="http://schemas.microsoft.com/office/drawing/2014/main" id="{EECDB49A-B770-0942-A3CC-5078F610FF1B}"/>
              </a:ext>
            </a:extLst>
          </p:cNvPr>
          <p:cNvSpPr/>
          <p:nvPr/>
        </p:nvSpPr>
        <p:spPr>
          <a:xfrm>
            <a:off x="755576" y="4980233"/>
            <a:ext cx="1207382" cy="369332"/>
          </a:xfrm>
          <a:prstGeom prst="rect">
            <a:avLst/>
          </a:prstGeom>
        </p:spPr>
        <p:txBody>
          <a:bodyPr wrap="none">
            <a:spAutoFit/>
          </a:bodyPr>
          <a:lstStyle/>
          <a:p>
            <a:r>
              <a:rPr lang="en-US" b="1" dirty="0">
                <a:latin typeface="Bogle" panose="020B0503020203060203" pitchFamily="34" charset="77"/>
              </a:rPr>
              <a:t>Examples:</a:t>
            </a:r>
          </a:p>
        </p:txBody>
      </p:sp>
      <p:cxnSp>
        <p:nvCxnSpPr>
          <p:cNvPr id="11" name="Straight Connector 10">
            <a:extLst>
              <a:ext uri="{FF2B5EF4-FFF2-40B4-BE49-F238E27FC236}">
                <a16:creationId xmlns:a16="http://schemas.microsoft.com/office/drawing/2014/main" id="{E1575488-CD01-8C4C-8FEF-86BE29D7EAB6}"/>
              </a:ext>
            </a:extLst>
          </p:cNvPr>
          <p:cNvCxnSpPr/>
          <p:nvPr/>
        </p:nvCxnSpPr>
        <p:spPr>
          <a:xfrm>
            <a:off x="827584" y="4725144"/>
            <a:ext cx="7200800" cy="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20" name="Table 20">
            <a:extLst>
              <a:ext uri="{FF2B5EF4-FFF2-40B4-BE49-F238E27FC236}">
                <a16:creationId xmlns:a16="http://schemas.microsoft.com/office/drawing/2014/main" id="{F474469D-8406-BC4F-8239-B8FAA1FFA909}"/>
              </a:ext>
            </a:extLst>
          </p:cNvPr>
          <p:cNvGraphicFramePr>
            <a:graphicFrameLocks noGrp="1"/>
          </p:cNvGraphicFramePr>
          <p:nvPr>
            <p:extLst>
              <p:ext uri="{D42A27DB-BD31-4B8C-83A1-F6EECF244321}">
                <p14:modId xmlns:p14="http://schemas.microsoft.com/office/powerpoint/2010/main" val="1971730772"/>
              </p:ext>
            </p:extLst>
          </p:nvPr>
        </p:nvGraphicFramePr>
        <p:xfrm>
          <a:off x="2267744" y="5114280"/>
          <a:ext cx="5760640" cy="1112520"/>
        </p:xfrm>
        <a:graphic>
          <a:graphicData uri="http://schemas.openxmlformats.org/drawingml/2006/table">
            <a:tbl>
              <a:tblPr bandRow="1">
                <a:tableStyleId>{72833802-FEF1-4C79-8D5D-14CF1EAF98D9}</a:tableStyleId>
              </a:tblPr>
              <a:tblGrid>
                <a:gridCol w="5760640">
                  <a:extLst>
                    <a:ext uri="{9D8B030D-6E8A-4147-A177-3AD203B41FA5}">
                      <a16:colId xmlns:a16="http://schemas.microsoft.com/office/drawing/2014/main" val="531264961"/>
                    </a:ext>
                  </a:extLst>
                </a:gridCol>
              </a:tblGrid>
              <a:tr h="370840">
                <a:tc>
                  <a:txBody>
                    <a:bodyPr/>
                    <a:lstStyle/>
                    <a:p>
                      <a:r>
                        <a:rPr lang="en-US" dirty="0"/>
                        <a:t>Power Rangers Red Ranger Muscle Classic Child Halloween Costume</a:t>
                      </a:r>
                    </a:p>
                  </a:txBody>
                  <a:tcPr/>
                </a:tc>
                <a:extLst>
                  <a:ext uri="{0D108BD9-81ED-4DB2-BD59-A6C34878D82A}">
                    <a16:rowId xmlns:a16="http://schemas.microsoft.com/office/drawing/2014/main" val="2393426677"/>
                  </a:ext>
                </a:extLst>
              </a:tr>
              <a:tr h="370840">
                <a:tc>
                  <a:txBody>
                    <a:bodyPr/>
                    <a:lstStyle/>
                    <a:p>
                      <a:r>
                        <a:rPr lang="en-US" dirty="0"/>
                        <a:t>Toy Story Jessie Classic Adult Halloween Costume </a:t>
                      </a:r>
                    </a:p>
                  </a:txBody>
                  <a:tcPr/>
                </a:tc>
                <a:extLst>
                  <a:ext uri="{0D108BD9-81ED-4DB2-BD59-A6C34878D82A}">
                    <a16:rowId xmlns:a16="http://schemas.microsoft.com/office/drawing/2014/main" val="78294928"/>
                  </a:ext>
                </a:extLst>
              </a:tr>
              <a:tr h="370840">
                <a:tc>
                  <a:txBody>
                    <a:bodyPr/>
                    <a:lstStyle/>
                    <a:p>
                      <a:r>
                        <a:rPr lang="en-US" sz="1350" kern="1200" dirty="0">
                          <a:solidFill>
                            <a:schemeClr val="dk1"/>
                          </a:solidFill>
                          <a:effectLst/>
                        </a:rPr>
                        <a:t>The Little Mermaid Ariel Costume for Children with Sequin Tail, Girls 4T </a:t>
                      </a:r>
                      <a:endParaRPr lang="en-US" dirty="0">
                        <a:effectLst/>
                      </a:endParaRPr>
                    </a:p>
                  </a:txBody>
                  <a:tcPr/>
                </a:tc>
                <a:extLst>
                  <a:ext uri="{0D108BD9-81ED-4DB2-BD59-A6C34878D82A}">
                    <a16:rowId xmlns:a16="http://schemas.microsoft.com/office/drawing/2014/main" val="3995151416"/>
                  </a:ext>
                </a:extLst>
              </a:tr>
            </a:tbl>
          </a:graphicData>
        </a:graphic>
      </p:graphicFrame>
    </p:spTree>
    <p:extLst>
      <p:ext uri="{BB962C8B-B14F-4D97-AF65-F5344CB8AC3E}">
        <p14:creationId xmlns:p14="http://schemas.microsoft.com/office/powerpoint/2010/main" val="196933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F8D27-AC2F-4B29-9BA0-53DDC5104370}"/>
              </a:ext>
            </a:extLst>
          </p:cNvPr>
          <p:cNvSpPr>
            <a:spLocks noGrp="1"/>
          </p:cNvSpPr>
          <p:nvPr>
            <p:ph type="body" sz="quarter" idx="10"/>
          </p:nvPr>
        </p:nvSpPr>
        <p:spPr>
          <a:xfrm>
            <a:off x="251520" y="-99392"/>
            <a:ext cx="5255962" cy="1486286"/>
          </a:xfrm>
        </p:spPr>
        <p:txBody>
          <a:bodyPr/>
          <a:lstStyle/>
          <a:p>
            <a:r>
              <a:rPr lang="en-US" dirty="0"/>
              <a:t>Images</a:t>
            </a:r>
          </a:p>
        </p:txBody>
      </p:sp>
      <p:pic>
        <p:nvPicPr>
          <p:cNvPr id="6" name="Picture 5">
            <a:extLst>
              <a:ext uri="{FF2B5EF4-FFF2-40B4-BE49-F238E27FC236}">
                <a16:creationId xmlns:a16="http://schemas.microsoft.com/office/drawing/2014/main" id="{D89D6568-339B-4A4D-B55C-C57E820CE72D}"/>
              </a:ext>
            </a:extLst>
          </p:cNvPr>
          <p:cNvPicPr>
            <a:picLocks noChangeAspect="1"/>
          </p:cNvPicPr>
          <p:nvPr/>
        </p:nvPicPr>
        <p:blipFill>
          <a:blip r:embed="rId2"/>
          <a:stretch>
            <a:fillRect/>
          </a:stretch>
        </p:blipFill>
        <p:spPr>
          <a:xfrm>
            <a:off x="238260" y="908398"/>
            <a:ext cx="7302994" cy="701876"/>
          </a:xfrm>
          <a:prstGeom prst="rect">
            <a:avLst/>
          </a:prstGeom>
        </p:spPr>
      </p:pic>
      <p:grpSp>
        <p:nvGrpSpPr>
          <p:cNvPr id="8" name="Group 7">
            <a:extLst>
              <a:ext uri="{FF2B5EF4-FFF2-40B4-BE49-F238E27FC236}">
                <a16:creationId xmlns:a16="http://schemas.microsoft.com/office/drawing/2014/main" id="{2569490D-D9C3-44C7-A6C6-322EE7EB3EEE}"/>
              </a:ext>
            </a:extLst>
          </p:cNvPr>
          <p:cNvGrpSpPr/>
          <p:nvPr/>
        </p:nvGrpSpPr>
        <p:grpSpPr>
          <a:xfrm>
            <a:off x="7164288" y="2738264"/>
            <a:ext cx="1626201" cy="2246678"/>
            <a:chOff x="6457239" y="3006045"/>
            <a:chExt cx="2446483" cy="1431067"/>
          </a:xfrm>
        </p:grpSpPr>
        <p:sp>
          <p:nvSpPr>
            <p:cNvPr id="7" name="Rectangle 6">
              <a:extLst>
                <a:ext uri="{FF2B5EF4-FFF2-40B4-BE49-F238E27FC236}">
                  <a16:creationId xmlns:a16="http://schemas.microsoft.com/office/drawing/2014/main" id="{E709E795-3E1C-4B63-8558-857EFB8676D8}"/>
                </a:ext>
              </a:extLst>
            </p:cNvPr>
            <p:cNvSpPr/>
            <p:nvPr/>
          </p:nvSpPr>
          <p:spPr>
            <a:xfrm>
              <a:off x="6457239" y="3073385"/>
              <a:ext cx="2002098" cy="235253"/>
            </a:xfrm>
            <a:prstGeom prst="rect">
              <a:avLst/>
            </a:prstGeom>
          </p:spPr>
          <p:txBody>
            <a:bodyPr wrap="none">
              <a:spAutoFit/>
            </a:bodyPr>
            <a:lstStyle/>
            <a:p>
              <a:r>
                <a:rPr lang="en-US" b="1" dirty="0">
                  <a:latin typeface="Bogle" panose="020B0503020203060203" pitchFamily="34" charset="77"/>
                </a:rPr>
                <a:t>Reminders:</a:t>
              </a:r>
            </a:p>
          </p:txBody>
        </p:sp>
        <p:grpSp>
          <p:nvGrpSpPr>
            <p:cNvPr id="5" name="Group 4">
              <a:extLst>
                <a:ext uri="{FF2B5EF4-FFF2-40B4-BE49-F238E27FC236}">
                  <a16:creationId xmlns:a16="http://schemas.microsoft.com/office/drawing/2014/main" id="{B8749573-E581-4F2B-B5C5-0D617B6CD180}"/>
                </a:ext>
              </a:extLst>
            </p:cNvPr>
            <p:cNvGrpSpPr/>
            <p:nvPr/>
          </p:nvGrpSpPr>
          <p:grpSpPr>
            <a:xfrm>
              <a:off x="6468481" y="3006045"/>
              <a:ext cx="2435241" cy="1431067"/>
              <a:chOff x="6457239" y="3047335"/>
              <a:chExt cx="2435241" cy="1431067"/>
            </a:xfrm>
          </p:grpSpPr>
          <p:sp>
            <p:nvSpPr>
              <p:cNvPr id="3" name="Rectangle 2">
                <a:extLst>
                  <a:ext uri="{FF2B5EF4-FFF2-40B4-BE49-F238E27FC236}">
                    <a16:creationId xmlns:a16="http://schemas.microsoft.com/office/drawing/2014/main" id="{F357D8B3-E1AE-4D95-ACDC-E6A345A95BE8}"/>
                  </a:ext>
                </a:extLst>
              </p:cNvPr>
              <p:cNvSpPr/>
              <p:nvPr/>
            </p:nvSpPr>
            <p:spPr>
              <a:xfrm>
                <a:off x="6457239" y="3415283"/>
                <a:ext cx="2435241" cy="999827"/>
              </a:xfrm>
              <a:prstGeom prst="rect">
                <a:avLst/>
              </a:prstGeom>
            </p:spPr>
            <p:txBody>
              <a:bodyPr wrap="square">
                <a:spAutoFit/>
              </a:bodyPr>
              <a:lstStyle/>
              <a:p>
                <a:pPr fontAlgn="ctr"/>
                <a:r>
                  <a:rPr lang="en-US" sz="1200" dirty="0">
                    <a:latin typeface="Bogle" panose="020B0503020203060203" pitchFamily="34" charset="77"/>
                  </a:rPr>
                  <a:t>Everyone needs a Halloween Costume. Please use a diverse range of models, wherever possible.</a:t>
                </a:r>
              </a:p>
              <a:p>
                <a:pPr fontAlgn="ctr"/>
                <a:endParaRPr lang="en-US" sz="1200" dirty="0">
                  <a:latin typeface="Bogle" panose="020B0503020203060203" pitchFamily="34" charset="77"/>
                </a:endParaRPr>
              </a:p>
              <a:p>
                <a:pPr fontAlgn="ctr"/>
                <a:r>
                  <a:rPr lang="en-US" sz="1200" dirty="0">
                    <a:latin typeface="Bogle" panose="020B0503020203060203" pitchFamily="34" charset="77"/>
                  </a:rPr>
                  <a:t>Minimum of 5 images is required.</a:t>
                </a:r>
              </a:p>
            </p:txBody>
          </p:sp>
          <p:sp>
            <p:nvSpPr>
              <p:cNvPr id="4" name="Rectangle 3">
                <a:extLst>
                  <a:ext uri="{FF2B5EF4-FFF2-40B4-BE49-F238E27FC236}">
                    <a16:creationId xmlns:a16="http://schemas.microsoft.com/office/drawing/2014/main" id="{4EFA9CF5-7C48-496E-9D80-9045216CA121}"/>
                  </a:ext>
                </a:extLst>
              </p:cNvPr>
              <p:cNvSpPr/>
              <p:nvPr/>
            </p:nvSpPr>
            <p:spPr>
              <a:xfrm>
                <a:off x="6457239" y="3047335"/>
                <a:ext cx="2435241" cy="143106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FAE51E5A-16E4-DB43-9BB6-DEDAAF126139}"/>
              </a:ext>
            </a:extLst>
          </p:cNvPr>
          <p:cNvGrpSpPr/>
          <p:nvPr/>
        </p:nvGrpSpPr>
        <p:grpSpPr>
          <a:xfrm>
            <a:off x="107504" y="1844824"/>
            <a:ext cx="6876256" cy="4359578"/>
            <a:chOff x="107504" y="1620474"/>
            <a:chExt cx="6876256" cy="4359578"/>
          </a:xfrm>
        </p:grpSpPr>
        <p:grpSp>
          <p:nvGrpSpPr>
            <p:cNvPr id="16" name="Group 15">
              <a:extLst>
                <a:ext uri="{FF2B5EF4-FFF2-40B4-BE49-F238E27FC236}">
                  <a16:creationId xmlns:a16="http://schemas.microsoft.com/office/drawing/2014/main" id="{F6947A64-845C-CE49-851A-0EEA29EA1A71}"/>
                </a:ext>
              </a:extLst>
            </p:cNvPr>
            <p:cNvGrpSpPr/>
            <p:nvPr/>
          </p:nvGrpSpPr>
          <p:grpSpPr>
            <a:xfrm>
              <a:off x="107504" y="1620474"/>
              <a:ext cx="6876256" cy="4195544"/>
              <a:chOff x="182383" y="1610275"/>
              <a:chExt cx="6876256" cy="4195544"/>
            </a:xfrm>
          </p:grpSpPr>
          <p:pic>
            <p:nvPicPr>
              <p:cNvPr id="14" name="Picture 13">
                <a:extLst>
                  <a:ext uri="{FF2B5EF4-FFF2-40B4-BE49-F238E27FC236}">
                    <a16:creationId xmlns:a16="http://schemas.microsoft.com/office/drawing/2014/main" id="{9100AB42-47EB-974A-A19A-2F3996C803F6}"/>
                  </a:ext>
                </a:extLst>
              </p:cNvPr>
              <p:cNvPicPr>
                <a:picLocks noChangeAspect="1"/>
              </p:cNvPicPr>
              <p:nvPr/>
            </p:nvPicPr>
            <p:blipFill rotWithShape="1">
              <a:blip r:embed="rId3"/>
              <a:srcRect t="53278" b="9006"/>
              <a:stretch/>
            </p:blipFill>
            <p:spPr>
              <a:xfrm>
                <a:off x="182383" y="3861603"/>
                <a:ext cx="6876256" cy="1944216"/>
              </a:xfrm>
              <a:prstGeom prst="rect">
                <a:avLst/>
              </a:prstGeom>
            </p:spPr>
          </p:pic>
          <p:grpSp>
            <p:nvGrpSpPr>
              <p:cNvPr id="15" name="Group 14">
                <a:extLst>
                  <a:ext uri="{FF2B5EF4-FFF2-40B4-BE49-F238E27FC236}">
                    <a16:creationId xmlns:a16="http://schemas.microsoft.com/office/drawing/2014/main" id="{6906DBD7-0DCC-4E41-936C-C3CB8F80BB52}"/>
                  </a:ext>
                </a:extLst>
              </p:cNvPr>
              <p:cNvGrpSpPr/>
              <p:nvPr/>
            </p:nvGrpSpPr>
            <p:grpSpPr>
              <a:xfrm>
                <a:off x="182383" y="1610275"/>
                <a:ext cx="6876256" cy="2178765"/>
                <a:chOff x="182383" y="1610275"/>
                <a:chExt cx="6876256" cy="2178765"/>
              </a:xfrm>
            </p:grpSpPr>
            <p:pic>
              <p:nvPicPr>
                <p:cNvPr id="9" name="Picture 8">
                  <a:extLst>
                    <a:ext uri="{FF2B5EF4-FFF2-40B4-BE49-F238E27FC236}">
                      <a16:creationId xmlns:a16="http://schemas.microsoft.com/office/drawing/2014/main" id="{32949D8E-D47D-0D45-BE8F-783E4944B291}"/>
                    </a:ext>
                  </a:extLst>
                </p:cNvPr>
                <p:cNvPicPr>
                  <a:picLocks noChangeAspect="1"/>
                </p:cNvPicPr>
                <p:nvPr/>
              </p:nvPicPr>
              <p:blipFill rotWithShape="1">
                <a:blip r:embed="rId3"/>
                <a:srcRect b="59131"/>
                <a:stretch/>
              </p:blipFill>
              <p:spPr>
                <a:xfrm>
                  <a:off x="182383" y="1610275"/>
                  <a:ext cx="6876256" cy="2106758"/>
                </a:xfrm>
                <a:prstGeom prst="rect">
                  <a:avLst/>
                </a:prstGeom>
              </p:spPr>
            </p:pic>
            <p:sp>
              <p:nvSpPr>
                <p:cNvPr id="11" name="Rectangle 10">
                  <a:extLst>
                    <a:ext uri="{FF2B5EF4-FFF2-40B4-BE49-F238E27FC236}">
                      <a16:creationId xmlns:a16="http://schemas.microsoft.com/office/drawing/2014/main" id="{990D047B-E491-9849-B062-5312299ED581}"/>
                    </a:ext>
                  </a:extLst>
                </p:cNvPr>
                <p:cNvSpPr/>
                <p:nvPr/>
              </p:nvSpPr>
              <p:spPr>
                <a:xfrm>
                  <a:off x="2699792" y="3627054"/>
                  <a:ext cx="4032448" cy="161986"/>
                </a:xfrm>
                <a:prstGeom prst="rect">
                  <a:avLst/>
                </a:prstGeom>
                <a:solidFill>
                  <a:srgbClr val="FFFFFF"/>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pic>
          <p:nvPicPr>
            <p:cNvPr id="18" name="Picture 17">
              <a:extLst>
                <a:ext uri="{FF2B5EF4-FFF2-40B4-BE49-F238E27FC236}">
                  <a16:creationId xmlns:a16="http://schemas.microsoft.com/office/drawing/2014/main" id="{73CC5918-DE92-0047-BAED-2DE1C1D19A7E}"/>
                </a:ext>
              </a:extLst>
            </p:cNvPr>
            <p:cNvPicPr>
              <a:picLocks noChangeAspect="1"/>
            </p:cNvPicPr>
            <p:nvPr/>
          </p:nvPicPr>
          <p:blipFill rotWithShape="1">
            <a:blip r:embed="rId3"/>
            <a:srcRect l="36428" t="95533" r="31108" b="438"/>
            <a:stretch/>
          </p:blipFill>
          <p:spPr>
            <a:xfrm>
              <a:off x="2624913" y="5797110"/>
              <a:ext cx="1966177" cy="182942"/>
            </a:xfrm>
            <a:prstGeom prst="rect">
              <a:avLst/>
            </a:prstGeom>
          </p:spPr>
        </p:pic>
      </p:grpSp>
    </p:spTree>
    <p:extLst>
      <p:ext uri="{BB962C8B-B14F-4D97-AF65-F5344CB8AC3E}">
        <p14:creationId xmlns:p14="http://schemas.microsoft.com/office/powerpoint/2010/main" val="422112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F8D27-AC2F-4B29-9BA0-53DDC5104370}"/>
              </a:ext>
            </a:extLst>
          </p:cNvPr>
          <p:cNvSpPr>
            <a:spLocks noGrp="1"/>
          </p:cNvSpPr>
          <p:nvPr>
            <p:ph type="body" sz="quarter" idx="10"/>
          </p:nvPr>
        </p:nvSpPr>
        <p:spPr>
          <a:xfrm>
            <a:off x="251520" y="-99392"/>
            <a:ext cx="5255962" cy="1486286"/>
          </a:xfrm>
        </p:spPr>
        <p:txBody>
          <a:bodyPr/>
          <a:lstStyle/>
          <a:p>
            <a:r>
              <a:rPr lang="en-US" dirty="0"/>
              <a:t>Key Features + Description</a:t>
            </a:r>
          </a:p>
        </p:txBody>
      </p:sp>
      <p:pic>
        <p:nvPicPr>
          <p:cNvPr id="4" name="Picture 3">
            <a:extLst>
              <a:ext uri="{FF2B5EF4-FFF2-40B4-BE49-F238E27FC236}">
                <a16:creationId xmlns:a16="http://schemas.microsoft.com/office/drawing/2014/main" id="{70B8FFB4-3EAD-441B-B340-2CDE1EB72C86}"/>
              </a:ext>
            </a:extLst>
          </p:cNvPr>
          <p:cNvPicPr>
            <a:picLocks noChangeAspect="1"/>
          </p:cNvPicPr>
          <p:nvPr/>
        </p:nvPicPr>
        <p:blipFill>
          <a:blip r:embed="rId2"/>
          <a:stretch>
            <a:fillRect/>
          </a:stretch>
        </p:blipFill>
        <p:spPr>
          <a:xfrm>
            <a:off x="339775" y="845571"/>
            <a:ext cx="7755756" cy="786687"/>
          </a:xfrm>
          <a:prstGeom prst="rect">
            <a:avLst/>
          </a:prstGeom>
        </p:spPr>
      </p:pic>
      <p:pic>
        <p:nvPicPr>
          <p:cNvPr id="7" name="Picture 6">
            <a:extLst>
              <a:ext uri="{FF2B5EF4-FFF2-40B4-BE49-F238E27FC236}">
                <a16:creationId xmlns:a16="http://schemas.microsoft.com/office/drawing/2014/main" id="{A8F039DD-5901-45B3-ABD3-04487407A8A3}"/>
              </a:ext>
            </a:extLst>
          </p:cNvPr>
          <p:cNvPicPr>
            <a:picLocks noChangeAspect="1"/>
          </p:cNvPicPr>
          <p:nvPr/>
        </p:nvPicPr>
        <p:blipFill>
          <a:blip r:embed="rId3"/>
          <a:stretch>
            <a:fillRect/>
          </a:stretch>
        </p:blipFill>
        <p:spPr>
          <a:xfrm>
            <a:off x="241499" y="1844824"/>
            <a:ext cx="7066805" cy="1959075"/>
          </a:xfrm>
          <a:prstGeom prst="rect">
            <a:avLst/>
          </a:prstGeom>
        </p:spPr>
      </p:pic>
      <p:pic>
        <p:nvPicPr>
          <p:cNvPr id="9" name="Picture 8">
            <a:extLst>
              <a:ext uri="{FF2B5EF4-FFF2-40B4-BE49-F238E27FC236}">
                <a16:creationId xmlns:a16="http://schemas.microsoft.com/office/drawing/2014/main" id="{3B174859-2CAB-4F1F-A868-682372EF05D4}"/>
              </a:ext>
            </a:extLst>
          </p:cNvPr>
          <p:cNvPicPr>
            <a:picLocks noChangeAspect="1"/>
          </p:cNvPicPr>
          <p:nvPr/>
        </p:nvPicPr>
        <p:blipFill>
          <a:blip r:embed="rId4"/>
          <a:stretch>
            <a:fillRect/>
          </a:stretch>
        </p:blipFill>
        <p:spPr>
          <a:xfrm>
            <a:off x="260301" y="3803899"/>
            <a:ext cx="7066805" cy="2489627"/>
          </a:xfrm>
          <a:prstGeom prst="rect">
            <a:avLst/>
          </a:prstGeom>
        </p:spPr>
      </p:pic>
    </p:spTree>
    <p:extLst>
      <p:ext uri="{BB962C8B-B14F-4D97-AF65-F5344CB8AC3E}">
        <p14:creationId xmlns:p14="http://schemas.microsoft.com/office/powerpoint/2010/main" val="80101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F8D27-AC2F-4B29-9BA0-53DDC5104370}"/>
              </a:ext>
            </a:extLst>
          </p:cNvPr>
          <p:cNvSpPr>
            <a:spLocks noGrp="1"/>
          </p:cNvSpPr>
          <p:nvPr>
            <p:ph type="body" sz="quarter" idx="10"/>
          </p:nvPr>
        </p:nvSpPr>
        <p:spPr>
          <a:xfrm>
            <a:off x="251520" y="-99392"/>
            <a:ext cx="5255962" cy="1486286"/>
          </a:xfrm>
        </p:spPr>
        <p:txBody>
          <a:bodyPr/>
          <a:lstStyle/>
          <a:p>
            <a:r>
              <a:rPr lang="en-US" dirty="0"/>
              <a:t>Key Attributes</a:t>
            </a:r>
          </a:p>
        </p:txBody>
      </p:sp>
      <p:pic>
        <p:nvPicPr>
          <p:cNvPr id="5" name="Picture 4">
            <a:extLst>
              <a:ext uri="{FF2B5EF4-FFF2-40B4-BE49-F238E27FC236}">
                <a16:creationId xmlns:a16="http://schemas.microsoft.com/office/drawing/2014/main" id="{766E82AF-1CBB-43EC-AD95-B04F38A68844}"/>
              </a:ext>
            </a:extLst>
          </p:cNvPr>
          <p:cNvPicPr>
            <a:picLocks noChangeAspect="1"/>
          </p:cNvPicPr>
          <p:nvPr/>
        </p:nvPicPr>
        <p:blipFill>
          <a:blip r:embed="rId2"/>
          <a:stretch>
            <a:fillRect/>
          </a:stretch>
        </p:blipFill>
        <p:spPr>
          <a:xfrm>
            <a:off x="280070" y="883462"/>
            <a:ext cx="8064896" cy="505466"/>
          </a:xfrm>
          <a:prstGeom prst="rect">
            <a:avLst/>
          </a:prstGeom>
        </p:spPr>
      </p:pic>
      <p:graphicFrame>
        <p:nvGraphicFramePr>
          <p:cNvPr id="3" name="Table 2">
            <a:extLst>
              <a:ext uri="{FF2B5EF4-FFF2-40B4-BE49-F238E27FC236}">
                <a16:creationId xmlns:a16="http://schemas.microsoft.com/office/drawing/2014/main" id="{026CE0C6-D2AB-8746-AA98-AC3B3B96B39F}"/>
              </a:ext>
            </a:extLst>
          </p:cNvPr>
          <p:cNvGraphicFramePr>
            <a:graphicFrameLocks noGrp="1"/>
          </p:cNvGraphicFramePr>
          <p:nvPr>
            <p:extLst>
              <p:ext uri="{D42A27DB-BD31-4B8C-83A1-F6EECF244321}">
                <p14:modId xmlns:p14="http://schemas.microsoft.com/office/powerpoint/2010/main" val="3741497422"/>
              </p:ext>
            </p:extLst>
          </p:nvPr>
        </p:nvGraphicFramePr>
        <p:xfrm>
          <a:off x="323527" y="1417901"/>
          <a:ext cx="8496945" cy="5339150"/>
        </p:xfrm>
        <a:graphic>
          <a:graphicData uri="http://schemas.openxmlformats.org/drawingml/2006/table">
            <a:tbl>
              <a:tblPr/>
              <a:tblGrid>
                <a:gridCol w="1440161">
                  <a:extLst>
                    <a:ext uri="{9D8B030D-6E8A-4147-A177-3AD203B41FA5}">
                      <a16:colId xmlns:a16="http://schemas.microsoft.com/office/drawing/2014/main" val="2211091301"/>
                    </a:ext>
                  </a:extLst>
                </a:gridCol>
                <a:gridCol w="1080120">
                  <a:extLst>
                    <a:ext uri="{9D8B030D-6E8A-4147-A177-3AD203B41FA5}">
                      <a16:colId xmlns:a16="http://schemas.microsoft.com/office/drawing/2014/main" val="4124630793"/>
                    </a:ext>
                  </a:extLst>
                </a:gridCol>
                <a:gridCol w="2880320">
                  <a:extLst>
                    <a:ext uri="{9D8B030D-6E8A-4147-A177-3AD203B41FA5}">
                      <a16:colId xmlns:a16="http://schemas.microsoft.com/office/drawing/2014/main" val="2377467408"/>
                    </a:ext>
                  </a:extLst>
                </a:gridCol>
                <a:gridCol w="1396955">
                  <a:extLst>
                    <a:ext uri="{9D8B030D-6E8A-4147-A177-3AD203B41FA5}">
                      <a16:colId xmlns:a16="http://schemas.microsoft.com/office/drawing/2014/main" val="2084885119"/>
                    </a:ext>
                  </a:extLst>
                </a:gridCol>
                <a:gridCol w="1699389">
                  <a:extLst>
                    <a:ext uri="{9D8B030D-6E8A-4147-A177-3AD203B41FA5}">
                      <a16:colId xmlns:a16="http://schemas.microsoft.com/office/drawing/2014/main" val="377191326"/>
                    </a:ext>
                  </a:extLst>
                </a:gridCol>
              </a:tblGrid>
              <a:tr h="168478">
                <a:tc>
                  <a:txBody>
                    <a:bodyPr/>
                    <a:lstStyle/>
                    <a:p>
                      <a:r>
                        <a:rPr lang="en-US" sz="900" b="1" dirty="0">
                          <a:solidFill>
                            <a:srgbClr val="FFFFFF"/>
                          </a:solidFill>
                          <a:effectLst/>
                          <a:latin typeface="Bogle" panose="020B0503020203060203" pitchFamily="34" charset="77"/>
                        </a:rPr>
                        <a:t>Attribute </a:t>
                      </a:r>
                      <a:endParaRPr lang="en-US" sz="1000" dirty="0">
                        <a:effectLst/>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AC1"/>
                    </a:solidFill>
                  </a:tcPr>
                </a:tc>
                <a:tc>
                  <a:txBody>
                    <a:bodyPr/>
                    <a:lstStyle/>
                    <a:p>
                      <a:r>
                        <a:rPr lang="en-US" sz="900" b="1">
                          <a:solidFill>
                            <a:srgbClr val="FFFFFF"/>
                          </a:solidFill>
                          <a:effectLst/>
                          <a:latin typeface="Bogle" panose="020B0503020203060203" pitchFamily="34" charset="77"/>
                        </a:rPr>
                        <a:t>Key </a:t>
                      </a:r>
                      <a:endParaRPr lang="en-US" sz="1000">
                        <a:effectLst/>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AC1"/>
                    </a:solidFill>
                  </a:tcPr>
                </a:tc>
                <a:tc>
                  <a:txBody>
                    <a:bodyPr/>
                    <a:lstStyle/>
                    <a:p>
                      <a:r>
                        <a:rPr lang="en-US" sz="900" b="1">
                          <a:solidFill>
                            <a:srgbClr val="FFFFFF"/>
                          </a:solidFill>
                          <a:effectLst/>
                          <a:latin typeface="Bogle" panose="020B0503020203060203" pitchFamily="34" charset="77"/>
                        </a:rPr>
                        <a:t>Description </a:t>
                      </a:r>
                      <a:endParaRPr lang="en-US" sz="1000">
                        <a:effectLst/>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AC1"/>
                    </a:solidFill>
                  </a:tcPr>
                </a:tc>
                <a:tc gridSpan="2">
                  <a:txBody>
                    <a:bodyPr/>
                    <a:lstStyle/>
                    <a:p>
                      <a:r>
                        <a:rPr lang="en-US" sz="900" b="1">
                          <a:solidFill>
                            <a:srgbClr val="FFFFFF"/>
                          </a:solidFill>
                          <a:effectLst/>
                          <a:latin typeface="Bogle" panose="020B0503020203060203" pitchFamily="34" charset="77"/>
                        </a:rPr>
                        <a:t>Examples/Value List </a:t>
                      </a:r>
                      <a:endParaRPr lang="en-US" sz="1000">
                        <a:effectLst/>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AC1"/>
                    </a:solidFill>
                  </a:tcPr>
                </a:tc>
                <a:tc hMerge="1">
                  <a:txBody>
                    <a:bodyPr/>
                    <a:lstStyle/>
                    <a:p>
                      <a:endParaRPr lang="en-US"/>
                    </a:p>
                  </a:txBody>
                  <a:tcPr/>
                </a:tc>
                <a:extLst>
                  <a:ext uri="{0D108BD9-81ED-4DB2-BD59-A6C34878D82A}">
                    <a16:rowId xmlns:a16="http://schemas.microsoft.com/office/drawing/2014/main" val="3261634374"/>
                  </a:ext>
                </a:extLst>
              </a:tr>
              <a:tr h="903391">
                <a:tc>
                  <a:txBody>
                    <a:bodyPr/>
                    <a:lstStyle/>
                    <a:p>
                      <a:r>
                        <a:rPr lang="en-US" sz="900" b="1" dirty="0">
                          <a:solidFill>
                            <a:srgbClr val="606366"/>
                          </a:solidFill>
                          <a:effectLst/>
                          <a:latin typeface="Bogle" panose="020B0503020203060203" pitchFamily="34" charset="77"/>
                        </a:rPr>
                        <a:t>Brand </a:t>
                      </a:r>
                      <a:endParaRPr lang="en-US" sz="900" dirty="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007AC1"/>
                          </a:solidFill>
                          <a:effectLst/>
                          <a:latin typeface="Bogle" panose="020B0503020203060203" pitchFamily="34" charset="77"/>
                        </a:rPr>
                        <a:t>brand </a:t>
                      </a:r>
                      <a:endParaRPr lang="en-US" sz="900" dirty="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606366"/>
                          </a:solidFill>
                          <a:effectLst/>
                          <a:latin typeface="Bogle" panose="020B0503020203060203" pitchFamily="34" charset="77"/>
                        </a:rPr>
                        <a:t>Properly fill in the brand name here and spell correctly. Make sure brand name is spelled, punctuated &amp; capitalized properly according to the brand itself. </a:t>
                      </a:r>
                      <a:endParaRPr lang="en-US" sz="900" dirty="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lvl="1" algn="l"/>
                      <a:r>
                        <a:rPr lang="en-US" sz="900" dirty="0">
                          <a:solidFill>
                            <a:srgbClr val="606366"/>
                          </a:solidFill>
                          <a:effectLst/>
                          <a:latin typeface="Bogle" panose="020B0503020203060203" pitchFamily="34" charset="77"/>
                        </a:rPr>
                        <a:t>• Oriental Trading </a:t>
                      </a:r>
                    </a:p>
                    <a:p>
                      <a:pPr lvl="1" algn="l"/>
                      <a:r>
                        <a:rPr lang="en-US" sz="900" dirty="0">
                          <a:solidFill>
                            <a:srgbClr val="606366"/>
                          </a:solidFill>
                          <a:effectLst/>
                          <a:latin typeface="Bogle" panose="020B0503020203060203" pitchFamily="34" charset="77"/>
                        </a:rPr>
                        <a:t>• Rubies</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Spirit Halloween </a:t>
                      </a:r>
                      <a:endParaRPr lang="en-US" sz="900" dirty="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440809468"/>
                  </a:ext>
                </a:extLst>
              </a:tr>
              <a:tr h="621118">
                <a:tc>
                  <a:txBody>
                    <a:bodyPr/>
                    <a:lstStyle/>
                    <a:p>
                      <a:r>
                        <a:rPr lang="en-US" sz="900" b="1">
                          <a:solidFill>
                            <a:srgbClr val="606366"/>
                          </a:solidFill>
                          <a:effectLst/>
                          <a:latin typeface="Bogle" panose="020B0503020203060203" pitchFamily="34" charset="77"/>
                        </a:rPr>
                        <a:t>Character </a:t>
                      </a:r>
                      <a:endParaRPr lang="en-US" sz="90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007AC1"/>
                          </a:solidFill>
                          <a:effectLst/>
                          <a:latin typeface="Bogle" panose="020B0503020203060203" pitchFamily="34" charset="77"/>
                        </a:rPr>
                        <a:t>character </a:t>
                      </a:r>
                      <a:endParaRPr lang="en-US" sz="900" dirty="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606366"/>
                          </a:solidFill>
                          <a:effectLst/>
                          <a:latin typeface="Bogle" panose="020B0503020203060203" pitchFamily="34" charset="77"/>
                        </a:rPr>
                        <a:t>If your item has any association with a specific character, enter the character name. This can be left blank. </a:t>
                      </a:r>
                      <a:endParaRPr lang="en-US" sz="900" dirty="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lvl="1" algn="l"/>
                      <a:r>
                        <a:rPr lang="en-US" sz="900" dirty="0">
                          <a:solidFill>
                            <a:srgbClr val="606366"/>
                          </a:solidFill>
                          <a:effectLst/>
                          <a:latin typeface="Bogle" panose="020B0503020203060203" pitchFamily="34" charset="77"/>
                        </a:rPr>
                        <a:t>• Minnie Mouse </a:t>
                      </a:r>
                    </a:p>
                    <a:p>
                      <a:pPr lvl="1" algn="l"/>
                      <a:r>
                        <a:rPr lang="en-US" sz="900" dirty="0">
                          <a:solidFill>
                            <a:srgbClr val="606366"/>
                          </a:solidFill>
                          <a:effectLst/>
                          <a:latin typeface="Bogle" panose="020B0503020203060203" pitchFamily="34" charset="77"/>
                        </a:rPr>
                        <a:t>• Harry Potter</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Spiderman </a:t>
                      </a:r>
                      <a:endParaRPr lang="en-US" sz="900" dirty="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625076813"/>
                  </a:ext>
                </a:extLst>
              </a:tr>
              <a:tr h="1265597">
                <a:tc>
                  <a:txBody>
                    <a:bodyPr/>
                    <a:lstStyle/>
                    <a:p>
                      <a:r>
                        <a:rPr lang="en-US" sz="900" b="1">
                          <a:solidFill>
                            <a:srgbClr val="606366"/>
                          </a:solidFill>
                          <a:effectLst/>
                          <a:latin typeface="Bogle" panose="020B0503020203060203" pitchFamily="34" charset="77"/>
                        </a:rPr>
                        <a:t>Occasion </a:t>
                      </a:r>
                      <a:endParaRPr lang="en-US" sz="90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a:solidFill>
                            <a:srgbClr val="077CC1"/>
                          </a:solidFill>
                          <a:effectLst/>
                          <a:latin typeface="Bogle" panose="020B0503020203060203" pitchFamily="34" charset="77"/>
                        </a:rPr>
                        <a:t>occasion </a:t>
                      </a:r>
                      <a:endParaRPr lang="en-US" sz="90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606366"/>
                          </a:solidFill>
                          <a:effectLst/>
                          <a:latin typeface="Bogle" panose="020B0503020203060203" pitchFamily="34" charset="77"/>
                        </a:rPr>
                        <a:t>The particular target time, event, or holiday for the product. If an item has multiple occasions, please list all occasions associated with an item. This can be left blank if no occasion is applicable. </a:t>
                      </a:r>
                      <a:endParaRPr lang="en-US" sz="900" dirty="0">
                        <a:effectLst/>
                        <a:latin typeface="Bogle" panose="020B0503020203060203" pitchFamily="34" charset="77"/>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l">
                        <a:buFont typeface="Arial" panose="020B0604020202020204" pitchFamily="34" charset="0"/>
                        <a:buChar char="•"/>
                      </a:pPr>
                      <a:r>
                        <a:rPr lang="en-US" sz="900" dirty="0">
                          <a:solidFill>
                            <a:srgbClr val="606366"/>
                          </a:solidFill>
                          <a:effectLst/>
                          <a:latin typeface="Bogle" panose="020B0503020203060203" pitchFamily="34" charset="77"/>
                        </a:rPr>
                        <a:t>All Occasion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Baby Shower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Back-To-School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Birthday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Christmas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Father’s Day </a:t>
                      </a: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l">
                        <a:buFont typeface="Arial" panose="020B0604020202020204" pitchFamily="34" charset="0"/>
                        <a:buChar char="•"/>
                      </a:pPr>
                      <a:r>
                        <a:rPr lang="en-US" sz="900" dirty="0">
                          <a:solidFill>
                            <a:srgbClr val="606366"/>
                          </a:solidFill>
                          <a:effectLst/>
                          <a:latin typeface="Bogle" panose="020B0503020203060203" pitchFamily="34" charset="77"/>
                        </a:rPr>
                        <a:t>Graduation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Halloween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Hanukkah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Harvest</a:t>
                      </a:r>
                    </a:p>
                    <a:p>
                      <a:pPr lvl="1" algn="l">
                        <a:buFont typeface="Arial" panose="020B0604020202020204" pitchFamily="34" charset="0"/>
                        <a:buChar char="•"/>
                      </a:pPr>
                      <a:r>
                        <a:rPr lang="en-US" sz="900" dirty="0">
                          <a:solidFill>
                            <a:srgbClr val="606366"/>
                          </a:solidFill>
                          <a:effectLst/>
                          <a:latin typeface="Bogle" panose="020B0503020203060203" pitchFamily="34" charset="77"/>
                        </a:rPr>
                        <a:t>Wedding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Valentine’s Day </a:t>
                      </a:r>
                    </a:p>
                  </a:txBody>
                  <a:tcPr marL="34443" marR="34443" marT="17222" marB="1722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extLst>
                  <a:ext uri="{0D108BD9-81ED-4DB2-BD59-A6C34878D82A}">
                    <a16:rowId xmlns:a16="http://schemas.microsoft.com/office/drawing/2014/main" val="3585282728"/>
                  </a:ext>
                </a:extLst>
              </a:tr>
              <a:tr h="1301730">
                <a:tc>
                  <a:txBody>
                    <a:bodyPr/>
                    <a:lstStyle/>
                    <a:p>
                      <a:r>
                        <a:rPr lang="en-US" sz="900" b="1" dirty="0">
                          <a:solidFill>
                            <a:srgbClr val="606366"/>
                          </a:solidFill>
                          <a:effectLst/>
                          <a:latin typeface="Bogle" panose="020B0503020203060203" pitchFamily="34" charset="77"/>
                        </a:rPr>
                        <a:t>Color Category </a:t>
                      </a:r>
                      <a:endParaRPr lang="en-US" sz="900" dirty="0">
                        <a:effectLst/>
                        <a:latin typeface="Bogle" panose="020B0503020203060203" pitchFamily="34" charset="77"/>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a:solidFill>
                            <a:srgbClr val="007AC1"/>
                          </a:solidFill>
                          <a:effectLst/>
                          <a:latin typeface="Bogle" panose="020B0503020203060203" pitchFamily="34" charset="77"/>
                        </a:rPr>
                        <a:t>color_category </a:t>
                      </a:r>
                      <a:endParaRPr lang="en-US" sz="900">
                        <a:effectLst/>
                        <a:latin typeface="Bogle" panose="020B0503020203060203" pitchFamily="34" charset="77"/>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606366"/>
                          </a:solidFill>
                          <a:effectLst/>
                          <a:latin typeface="Bogle" panose="020B0503020203060203" pitchFamily="34" charset="77"/>
                        </a:rPr>
                        <a:t>Description of the standard categories of color. This should be just the color, not a descriptive phrase or sentence. This needs to be the color from the value list. </a:t>
                      </a:r>
                      <a:endParaRPr lang="en-US" sz="900" dirty="0">
                        <a:effectLst/>
                        <a:latin typeface="Bogle" panose="020B0503020203060203" pitchFamily="34" charset="77"/>
                      </a:endParaRPr>
                    </a:p>
                    <a:p>
                      <a:r>
                        <a:rPr lang="en-US" sz="900" i="1" dirty="0">
                          <a:solidFill>
                            <a:srgbClr val="606366"/>
                          </a:solidFill>
                          <a:effectLst/>
                          <a:latin typeface="Bogle" panose="020B0503020203060203" pitchFamily="34" charset="77"/>
                        </a:rPr>
                        <a:t>For Example - something that is Color = Jet Black would have Color Category = Black. </a:t>
                      </a:r>
                      <a:endParaRPr lang="en-US" sz="900" dirty="0">
                        <a:effectLst/>
                        <a:latin typeface="Bogle" panose="020B0503020203060203" pitchFamily="34" charset="77"/>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l"/>
                      <a:r>
                        <a:rPr lang="en-US" sz="900" dirty="0">
                          <a:solidFill>
                            <a:srgbClr val="606366"/>
                          </a:solidFill>
                          <a:effectLst/>
                          <a:latin typeface="Bogle" panose="020B0503020203060203" pitchFamily="34" charset="77"/>
                        </a:rPr>
                        <a:t>• Beige</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Black</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Blue</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Bronze </a:t>
                      </a:r>
                    </a:p>
                    <a:p>
                      <a:pPr lvl="1" algn="l"/>
                      <a:r>
                        <a:rPr lang="en-US" sz="900" dirty="0">
                          <a:solidFill>
                            <a:srgbClr val="606366"/>
                          </a:solidFill>
                          <a:effectLst/>
                          <a:latin typeface="Bogle" panose="020B0503020203060203" pitchFamily="34" charset="77"/>
                        </a:rPr>
                        <a:t>• Brown </a:t>
                      </a:r>
                    </a:p>
                    <a:p>
                      <a:pPr lvl="1" algn="l"/>
                      <a:r>
                        <a:rPr lang="en-US" sz="900" dirty="0">
                          <a:solidFill>
                            <a:srgbClr val="606366"/>
                          </a:solidFill>
                          <a:effectLst/>
                          <a:latin typeface="Bogle" panose="020B0503020203060203" pitchFamily="34" charset="77"/>
                        </a:rPr>
                        <a:t>• Clear </a:t>
                      </a:r>
                      <a:endParaRPr lang="en-US" sz="900" dirty="0">
                        <a:effectLst/>
                        <a:latin typeface="Bogle" panose="020B0503020203060203" pitchFamily="34" charset="77"/>
                      </a:endParaRPr>
                    </a:p>
                    <a:p>
                      <a:pPr lvl="1" algn="l"/>
                      <a:r>
                        <a:rPr lang="en-US" sz="900" dirty="0">
                          <a:solidFill>
                            <a:srgbClr val="606366"/>
                          </a:solidFill>
                          <a:effectLst/>
                          <a:latin typeface="Bogle" panose="020B0503020203060203" pitchFamily="34" charset="77"/>
                        </a:rPr>
                        <a:t>• Gold</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Gray</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Green </a:t>
                      </a:r>
                      <a:endParaRPr lang="en-US" sz="900" dirty="0">
                        <a:effectLst/>
                        <a:latin typeface="Bogle" panose="020B0503020203060203" pitchFamily="34" charset="77"/>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l"/>
                      <a:r>
                        <a:rPr lang="en-US" sz="900" dirty="0">
                          <a:solidFill>
                            <a:srgbClr val="606366"/>
                          </a:solidFill>
                          <a:effectLst/>
                          <a:latin typeface="Bogle" panose="020B0503020203060203" pitchFamily="34" charset="77"/>
                        </a:rPr>
                        <a:t>• Multi-color </a:t>
                      </a:r>
                    </a:p>
                    <a:p>
                      <a:pPr lvl="1" algn="l"/>
                      <a:r>
                        <a:rPr lang="en-US" sz="900" dirty="0">
                          <a:solidFill>
                            <a:srgbClr val="606366"/>
                          </a:solidFill>
                          <a:effectLst/>
                          <a:latin typeface="Bogle" panose="020B0503020203060203" pitchFamily="34" charset="77"/>
                        </a:rPr>
                        <a:t>• Off-White </a:t>
                      </a:r>
                    </a:p>
                    <a:p>
                      <a:pPr lvl="1" algn="l"/>
                      <a:r>
                        <a:rPr lang="en-US" sz="900" dirty="0">
                          <a:solidFill>
                            <a:srgbClr val="606366"/>
                          </a:solidFill>
                          <a:effectLst/>
                          <a:latin typeface="Bogle" panose="020B0503020203060203" pitchFamily="34" charset="77"/>
                        </a:rPr>
                        <a:t>• Orange</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Pink </a:t>
                      </a:r>
                      <a:endParaRPr lang="en-US" sz="900" dirty="0">
                        <a:effectLst/>
                        <a:latin typeface="Bogle" panose="020B0503020203060203" pitchFamily="34" charset="77"/>
                      </a:endParaRPr>
                    </a:p>
                    <a:p>
                      <a:pPr lvl="1" algn="l"/>
                      <a:r>
                        <a:rPr lang="en-US" sz="900" dirty="0">
                          <a:solidFill>
                            <a:srgbClr val="606366"/>
                          </a:solidFill>
                          <a:effectLst/>
                          <a:latin typeface="Bogle" panose="020B0503020203060203" pitchFamily="34" charset="77"/>
                        </a:rPr>
                        <a:t>• Purple </a:t>
                      </a:r>
                    </a:p>
                    <a:p>
                      <a:pPr lvl="1" algn="l"/>
                      <a:r>
                        <a:rPr lang="en-US" sz="900" dirty="0">
                          <a:solidFill>
                            <a:srgbClr val="606366"/>
                          </a:solidFill>
                          <a:effectLst/>
                          <a:latin typeface="Bogle" panose="020B0503020203060203" pitchFamily="34" charset="77"/>
                        </a:rPr>
                        <a:t>• Red</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Silver </a:t>
                      </a:r>
                    </a:p>
                    <a:p>
                      <a:pPr lvl="1" algn="l"/>
                      <a:r>
                        <a:rPr lang="en-US" sz="900" dirty="0">
                          <a:solidFill>
                            <a:srgbClr val="606366"/>
                          </a:solidFill>
                          <a:effectLst/>
                          <a:latin typeface="Bogle" panose="020B0503020203060203" pitchFamily="34" charset="77"/>
                        </a:rPr>
                        <a:t>• White </a:t>
                      </a:r>
                    </a:p>
                    <a:p>
                      <a:pPr lvl="1" algn="l"/>
                      <a:r>
                        <a:rPr lang="en-US" sz="900" dirty="0">
                          <a:solidFill>
                            <a:srgbClr val="606366"/>
                          </a:solidFill>
                          <a:effectLst/>
                          <a:latin typeface="Bogle" panose="020B0503020203060203" pitchFamily="34" charset="77"/>
                        </a:rPr>
                        <a:t>• Yellow </a:t>
                      </a:r>
                      <a:endParaRPr lang="en-US" sz="900" dirty="0">
                        <a:effectLst/>
                        <a:latin typeface="Bogle" panose="020B0503020203060203" pitchFamily="34" charset="77"/>
                      </a:endParaRPr>
                    </a:p>
                  </a:txBody>
                  <a:tcPr anchor="ctr">
                    <a:lnL w="12700" cap="flat" cmpd="sng" algn="ctr">
                      <a:solidFill>
                        <a:srgbClr val="FFFFFF"/>
                      </a:solidFill>
                      <a:prstDash val="solid"/>
                      <a:round/>
                      <a:headEnd type="none" w="med" len="med"/>
                      <a:tailEnd type="none" w="med" len="med"/>
                    </a:lnL>
                    <a:solidFill>
                      <a:srgbClr val="FFFFFF"/>
                    </a:solidFill>
                  </a:tcPr>
                </a:tc>
                <a:extLst>
                  <a:ext uri="{0D108BD9-81ED-4DB2-BD59-A6C34878D82A}">
                    <a16:rowId xmlns:a16="http://schemas.microsoft.com/office/drawing/2014/main" val="3113932481"/>
                  </a:ext>
                </a:extLst>
              </a:tr>
              <a:tr h="1032407">
                <a:tc>
                  <a:txBody>
                    <a:bodyPr/>
                    <a:lstStyle/>
                    <a:p>
                      <a:r>
                        <a:rPr lang="en-US" sz="900" b="1" dirty="0">
                          <a:solidFill>
                            <a:srgbClr val="606366"/>
                          </a:solidFill>
                          <a:effectLst/>
                          <a:latin typeface="Bogle" panose="020B0503020203060203" pitchFamily="34" charset="77"/>
                        </a:rPr>
                        <a:t>Actual Color </a:t>
                      </a:r>
                      <a:endParaRPr lang="en-US" sz="900" dirty="0">
                        <a:effectLst/>
                        <a:latin typeface="Bogle" panose="020B0503020203060203" pitchFamily="34" charset="77"/>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err="1">
                          <a:solidFill>
                            <a:srgbClr val="007AC1"/>
                          </a:solidFill>
                          <a:effectLst/>
                          <a:latin typeface="Bogle" panose="020B0503020203060203" pitchFamily="34" charset="77"/>
                        </a:rPr>
                        <a:t>actual_color</a:t>
                      </a:r>
                      <a:r>
                        <a:rPr lang="en-US" sz="900" b="1" dirty="0">
                          <a:solidFill>
                            <a:srgbClr val="007AC1"/>
                          </a:solidFill>
                          <a:effectLst/>
                          <a:latin typeface="Bogle" panose="020B0503020203060203" pitchFamily="34" charset="77"/>
                        </a:rPr>
                        <a:t> </a:t>
                      </a:r>
                      <a:endParaRPr lang="en-US" sz="900" dirty="0">
                        <a:effectLst/>
                        <a:latin typeface="Bogle" panose="020B0503020203060203" pitchFamily="34" charset="77"/>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a:solidFill>
                            <a:srgbClr val="606366"/>
                          </a:solidFill>
                          <a:effectLst/>
                          <a:latin typeface="Bogle" panose="020B0503020203060203" pitchFamily="34" charset="77"/>
                        </a:rPr>
                        <a:t>Description of the actual color of the item. </a:t>
                      </a:r>
                      <a:endParaRPr lang="en-US" sz="900">
                        <a:effectLst/>
                        <a:latin typeface="Bogle" panose="020B0503020203060203" pitchFamily="34" charset="77"/>
                      </a:endParaRPr>
                    </a:p>
                    <a:p>
                      <a:r>
                        <a:rPr lang="en-US" sz="900" i="1">
                          <a:solidFill>
                            <a:srgbClr val="606366"/>
                          </a:solidFill>
                          <a:effectLst/>
                          <a:latin typeface="Bogle" panose="020B0503020203060203" pitchFamily="34" charset="77"/>
                        </a:rPr>
                        <a:t>For Example - something that is Color = Space Grey would have the Actual Color = Space Grey. </a:t>
                      </a:r>
                      <a:endParaRPr lang="en-US" sz="900">
                        <a:effectLst/>
                        <a:latin typeface="Bogle" panose="020B0503020203060203" pitchFamily="34" charset="77"/>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lvl="1" algn="l">
                        <a:buFont typeface="Arial" panose="020B0604020202020204" pitchFamily="34" charset="0"/>
                        <a:buChar char="•"/>
                      </a:pPr>
                      <a:r>
                        <a:rPr lang="en-US" sz="900" dirty="0">
                          <a:solidFill>
                            <a:srgbClr val="606366"/>
                          </a:solidFill>
                          <a:effectLst/>
                          <a:latin typeface="Bogle" panose="020B0503020203060203" pitchFamily="34" charset="77"/>
                        </a:rPr>
                        <a:t>Jet Black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Black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Blue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Aqua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Lime Green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Silver </a:t>
                      </a:r>
                    </a:p>
                    <a:p>
                      <a:pPr lvl="1" algn="l">
                        <a:buFont typeface="Arial" panose="020B0604020202020204" pitchFamily="34" charset="0"/>
                        <a:buChar char="•"/>
                      </a:pPr>
                      <a:r>
                        <a:rPr lang="en-US" sz="900" dirty="0">
                          <a:solidFill>
                            <a:srgbClr val="606366"/>
                          </a:solidFill>
                          <a:effectLst/>
                          <a:latin typeface="Bogle" panose="020B0503020203060203" pitchFamily="34" charset="77"/>
                        </a:rPr>
                        <a:t>Space Gray </a:t>
                      </a: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dirty="0">
                        <a:effectLst/>
                      </a:endParaRPr>
                    </a:p>
                  </a:txBody>
                  <a:tcPr anchor="ctr"/>
                </a:tc>
                <a:extLst>
                  <a:ext uri="{0D108BD9-81ED-4DB2-BD59-A6C34878D82A}">
                    <a16:rowId xmlns:a16="http://schemas.microsoft.com/office/drawing/2014/main" val="2410138455"/>
                  </a:ext>
                </a:extLst>
              </a:tr>
            </a:tbl>
          </a:graphicData>
        </a:graphic>
      </p:graphicFrame>
    </p:spTree>
    <p:extLst>
      <p:ext uri="{BB962C8B-B14F-4D97-AF65-F5344CB8AC3E}">
        <p14:creationId xmlns:p14="http://schemas.microsoft.com/office/powerpoint/2010/main" val="170353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F8D27-AC2F-4B29-9BA0-53DDC5104370}"/>
              </a:ext>
            </a:extLst>
          </p:cNvPr>
          <p:cNvSpPr>
            <a:spLocks noGrp="1"/>
          </p:cNvSpPr>
          <p:nvPr>
            <p:ph type="body" sz="quarter" idx="10"/>
          </p:nvPr>
        </p:nvSpPr>
        <p:spPr>
          <a:xfrm>
            <a:off x="251520" y="-99392"/>
            <a:ext cx="5255962" cy="1486286"/>
          </a:xfrm>
        </p:spPr>
        <p:txBody>
          <a:bodyPr/>
          <a:lstStyle/>
          <a:p>
            <a:r>
              <a:rPr lang="en-US" dirty="0"/>
              <a:t>Key Attributes Continued</a:t>
            </a:r>
          </a:p>
        </p:txBody>
      </p:sp>
      <p:pic>
        <p:nvPicPr>
          <p:cNvPr id="5" name="Picture 4">
            <a:extLst>
              <a:ext uri="{FF2B5EF4-FFF2-40B4-BE49-F238E27FC236}">
                <a16:creationId xmlns:a16="http://schemas.microsoft.com/office/drawing/2014/main" id="{766E82AF-1CBB-43EC-AD95-B04F38A68844}"/>
              </a:ext>
            </a:extLst>
          </p:cNvPr>
          <p:cNvPicPr>
            <a:picLocks noChangeAspect="1"/>
          </p:cNvPicPr>
          <p:nvPr/>
        </p:nvPicPr>
        <p:blipFill>
          <a:blip r:embed="rId2"/>
          <a:stretch>
            <a:fillRect/>
          </a:stretch>
        </p:blipFill>
        <p:spPr>
          <a:xfrm>
            <a:off x="280070" y="883462"/>
            <a:ext cx="8064896" cy="505466"/>
          </a:xfrm>
          <a:prstGeom prst="rect">
            <a:avLst/>
          </a:prstGeom>
        </p:spPr>
      </p:pic>
      <p:graphicFrame>
        <p:nvGraphicFramePr>
          <p:cNvPr id="3" name="Table 2">
            <a:extLst>
              <a:ext uri="{FF2B5EF4-FFF2-40B4-BE49-F238E27FC236}">
                <a16:creationId xmlns:a16="http://schemas.microsoft.com/office/drawing/2014/main" id="{026CE0C6-D2AB-8746-AA98-AC3B3B96B39F}"/>
              </a:ext>
            </a:extLst>
          </p:cNvPr>
          <p:cNvGraphicFramePr>
            <a:graphicFrameLocks noGrp="1"/>
          </p:cNvGraphicFramePr>
          <p:nvPr>
            <p:extLst>
              <p:ext uri="{D42A27DB-BD31-4B8C-83A1-F6EECF244321}">
                <p14:modId xmlns:p14="http://schemas.microsoft.com/office/powerpoint/2010/main" val="1695110468"/>
              </p:ext>
            </p:extLst>
          </p:nvPr>
        </p:nvGraphicFramePr>
        <p:xfrm>
          <a:off x="308620" y="1386894"/>
          <a:ext cx="8064896" cy="5230102"/>
        </p:xfrm>
        <a:graphic>
          <a:graphicData uri="http://schemas.openxmlformats.org/drawingml/2006/table">
            <a:tbl>
              <a:tblPr/>
              <a:tblGrid>
                <a:gridCol w="2016224">
                  <a:extLst>
                    <a:ext uri="{9D8B030D-6E8A-4147-A177-3AD203B41FA5}">
                      <a16:colId xmlns:a16="http://schemas.microsoft.com/office/drawing/2014/main" val="2211091301"/>
                    </a:ext>
                  </a:extLst>
                </a:gridCol>
                <a:gridCol w="1594633">
                  <a:extLst>
                    <a:ext uri="{9D8B030D-6E8A-4147-A177-3AD203B41FA5}">
                      <a16:colId xmlns:a16="http://schemas.microsoft.com/office/drawing/2014/main" val="2899981008"/>
                    </a:ext>
                  </a:extLst>
                </a:gridCol>
                <a:gridCol w="2437815">
                  <a:extLst>
                    <a:ext uri="{9D8B030D-6E8A-4147-A177-3AD203B41FA5}">
                      <a16:colId xmlns:a16="http://schemas.microsoft.com/office/drawing/2014/main" val="1406168072"/>
                    </a:ext>
                  </a:extLst>
                </a:gridCol>
                <a:gridCol w="2016224">
                  <a:extLst>
                    <a:ext uri="{9D8B030D-6E8A-4147-A177-3AD203B41FA5}">
                      <a16:colId xmlns:a16="http://schemas.microsoft.com/office/drawing/2014/main" val="3188645303"/>
                    </a:ext>
                  </a:extLst>
                </a:gridCol>
              </a:tblGrid>
              <a:tr h="0">
                <a:tc>
                  <a:txBody>
                    <a:bodyPr/>
                    <a:lstStyle/>
                    <a:p>
                      <a:r>
                        <a:rPr lang="en-US" sz="900" b="1" dirty="0">
                          <a:solidFill>
                            <a:srgbClr val="FFFFFF"/>
                          </a:solidFill>
                          <a:effectLst/>
                          <a:latin typeface="Bogle" panose="020B0503020203060203" pitchFamily="34" charset="77"/>
                        </a:rPr>
                        <a:t>Attribute </a:t>
                      </a:r>
                      <a:endParaRPr lang="en-US" sz="1000" dirty="0">
                        <a:effectLst/>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AC1"/>
                    </a:solidFill>
                  </a:tcPr>
                </a:tc>
                <a:tc>
                  <a:txBody>
                    <a:bodyPr/>
                    <a:lstStyle/>
                    <a:p>
                      <a:r>
                        <a:rPr lang="en-US" sz="900" b="1" dirty="0">
                          <a:solidFill>
                            <a:srgbClr val="FFFFFF"/>
                          </a:solidFill>
                          <a:effectLst/>
                          <a:latin typeface="Bogle" panose="020B0503020203060203" pitchFamily="34" charset="77"/>
                        </a:rPr>
                        <a:t>Key </a:t>
                      </a:r>
                      <a:endParaRPr lang="en-US" sz="1000" dirty="0">
                        <a:effectLst/>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AC1"/>
                    </a:solidFill>
                  </a:tcPr>
                </a:tc>
                <a:tc>
                  <a:txBody>
                    <a:bodyPr/>
                    <a:lstStyle/>
                    <a:p>
                      <a:r>
                        <a:rPr lang="en-US" sz="900" b="1" dirty="0">
                          <a:solidFill>
                            <a:srgbClr val="FFFFFF"/>
                          </a:solidFill>
                          <a:effectLst/>
                          <a:latin typeface="Bogle" panose="020B0503020203060203" pitchFamily="34" charset="77"/>
                        </a:rPr>
                        <a:t>Description </a:t>
                      </a:r>
                      <a:endParaRPr lang="en-US" sz="1000" dirty="0">
                        <a:effectLst/>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AC1"/>
                    </a:solidFill>
                  </a:tcPr>
                </a:tc>
                <a:tc>
                  <a:txBody>
                    <a:bodyPr/>
                    <a:lstStyle/>
                    <a:p>
                      <a:r>
                        <a:rPr lang="en-US" sz="900" b="1" dirty="0">
                          <a:solidFill>
                            <a:srgbClr val="FFFFFF"/>
                          </a:solidFill>
                          <a:effectLst/>
                          <a:latin typeface="Bogle" panose="020B0503020203060203" pitchFamily="34" charset="77"/>
                        </a:rPr>
                        <a:t>Examples/Value List </a:t>
                      </a:r>
                      <a:endParaRPr lang="en-US" sz="1000" dirty="0">
                        <a:effectLst/>
                      </a:endParaRPr>
                    </a:p>
                  </a:txBody>
                  <a:tcPr marL="34443" marR="34443" marT="17222" marB="172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AC1"/>
                    </a:solidFill>
                  </a:tcPr>
                </a:tc>
                <a:extLst>
                  <a:ext uri="{0D108BD9-81ED-4DB2-BD59-A6C34878D82A}">
                    <a16:rowId xmlns:a16="http://schemas.microsoft.com/office/drawing/2014/main" val="3261634374"/>
                  </a:ext>
                </a:extLst>
              </a:tr>
              <a:tr h="632641">
                <a:tc>
                  <a:txBody>
                    <a:bodyPr/>
                    <a:lstStyle/>
                    <a:p>
                      <a:r>
                        <a:rPr lang="en-US" sz="900" b="1" dirty="0">
                          <a:solidFill>
                            <a:srgbClr val="606366"/>
                          </a:solidFill>
                          <a:effectLst/>
                          <a:latin typeface="Bogle" panose="020B0503020203060203" pitchFamily="34" charset="77"/>
                        </a:rPr>
                        <a:t>Additional Features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077CC1"/>
                          </a:solidFill>
                          <a:effectLst/>
                          <a:latin typeface="Bogle" panose="020B0503020203060203" pitchFamily="34" charset="77"/>
                        </a:rPr>
                        <a:t>features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606366"/>
                          </a:solidFill>
                          <a:effectLst/>
                          <a:latin typeface="Bogle" panose="020B0503020203060203" pitchFamily="34" charset="77"/>
                        </a:rPr>
                        <a:t>Are there any additional features that need to be called out? </a:t>
                      </a:r>
                      <a:endParaRPr lang="en-US" sz="900" dirty="0">
                        <a:effectLst/>
                      </a:endParaRPr>
                    </a:p>
                    <a:p>
                      <a:r>
                        <a:rPr lang="en-US" sz="900" dirty="0">
                          <a:solidFill>
                            <a:srgbClr val="606366"/>
                          </a:solidFill>
                          <a:effectLst/>
                          <a:latin typeface="Bogle" panose="020B0503020203060203" pitchFamily="34" charset="77"/>
                        </a:rPr>
                        <a:t>Example: If a Costume Wings product says that it glows in the dark and is adjustable, the features value will be: </a:t>
                      </a:r>
                      <a:endParaRPr lang="en-US" sz="900" dirty="0">
                        <a:effectLst/>
                      </a:endParaRPr>
                    </a:p>
                    <a:p>
                      <a:r>
                        <a:rPr lang="en-US" sz="900" dirty="0" err="1">
                          <a:solidFill>
                            <a:srgbClr val="606366"/>
                          </a:solidFill>
                          <a:effectLst/>
                          <a:latin typeface="Bogle" panose="020B0503020203060203" pitchFamily="34" charset="77"/>
                        </a:rPr>
                        <a:t>Glow-in-the-dark|Adjustable</a:t>
                      </a:r>
                      <a:r>
                        <a:rPr lang="en-US" sz="900" dirty="0">
                          <a:solidFill>
                            <a:srgbClr val="606366"/>
                          </a:solidFill>
                          <a:effectLst/>
                          <a:latin typeface="Bogle" panose="020B0503020203060203" pitchFamily="34" charset="77"/>
                        </a:rPr>
                        <a:t>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r>
                        <a:rPr lang="en-US" sz="900" dirty="0">
                          <a:solidFill>
                            <a:srgbClr val="606366"/>
                          </a:solidFill>
                          <a:effectLst/>
                          <a:latin typeface="Bogle" panose="020B0503020203060203" pitchFamily="34" charset="77"/>
                        </a:rPr>
                        <a:t>• Detachable</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Glow-in-the-Dark </a:t>
                      </a:r>
                    </a:p>
                    <a:p>
                      <a:pPr lvl="1"/>
                      <a:r>
                        <a:rPr lang="en-US" sz="900" dirty="0">
                          <a:solidFill>
                            <a:srgbClr val="606366"/>
                          </a:solidFill>
                          <a:effectLst/>
                          <a:latin typeface="Bogle" panose="020B0503020203060203" pitchFamily="34" charset="77"/>
                        </a:rPr>
                        <a:t>• Adjustable</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Light-Up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5076813"/>
                  </a:ext>
                </a:extLst>
              </a:tr>
              <a:tr h="1289076">
                <a:tc>
                  <a:txBody>
                    <a:bodyPr/>
                    <a:lstStyle/>
                    <a:p>
                      <a:r>
                        <a:rPr lang="en-US" sz="900" b="1" dirty="0">
                          <a:solidFill>
                            <a:srgbClr val="606366"/>
                          </a:solidFill>
                          <a:effectLst/>
                          <a:latin typeface="Bogle" panose="020B0503020203060203" pitchFamily="34" charset="77"/>
                        </a:rPr>
                        <a:t>Age Group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a:solidFill>
                            <a:srgbClr val="077CC1"/>
                          </a:solidFill>
                          <a:effectLst/>
                          <a:latin typeface="Bogle" panose="020B0503020203060203" pitchFamily="34" charset="77"/>
                        </a:rPr>
                        <a:t>age_group </a:t>
                      </a:r>
                      <a:endParaRPr lang="en-US" sz="9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606366"/>
                          </a:solidFill>
                          <a:effectLst/>
                          <a:latin typeface="Bogle" panose="020B0503020203060203" pitchFamily="34" charset="77"/>
                        </a:rPr>
                        <a:t>General grouping of ages into commonly used demographic labels. </a:t>
                      </a:r>
                      <a:endParaRPr lang="en-US" sz="900" dirty="0">
                        <a:effectLst/>
                      </a:endParaRPr>
                    </a:p>
                    <a:p>
                      <a:pPr>
                        <a:buFont typeface="Arial" panose="020B0604020202020204" pitchFamily="34" charset="0"/>
                        <a:buChar char="•"/>
                      </a:pPr>
                      <a:r>
                        <a:rPr lang="en-US" sz="900" b="1" dirty="0">
                          <a:solidFill>
                            <a:srgbClr val="606366"/>
                          </a:solidFill>
                          <a:effectLst/>
                          <a:latin typeface="Bogle" panose="020B0503020203060203" pitchFamily="34" charset="77"/>
                        </a:rPr>
                        <a:t>Infant, 0-1 </a:t>
                      </a:r>
                      <a:endParaRPr lang="en-US" sz="900" dirty="0">
                        <a:solidFill>
                          <a:srgbClr val="606366"/>
                        </a:solidFill>
                        <a:effectLst/>
                        <a:latin typeface="Bogle" panose="020B0503020203060203" pitchFamily="34" charset="77"/>
                      </a:endParaRPr>
                    </a:p>
                    <a:p>
                      <a:pPr>
                        <a:buFont typeface="Arial" panose="020B0604020202020204" pitchFamily="34" charset="0"/>
                        <a:buChar char="•"/>
                      </a:pPr>
                      <a:r>
                        <a:rPr lang="en-US" sz="900" b="1" dirty="0">
                          <a:solidFill>
                            <a:srgbClr val="606366"/>
                          </a:solidFill>
                          <a:effectLst/>
                          <a:latin typeface="Bogle" panose="020B0503020203060203" pitchFamily="34" charset="77"/>
                        </a:rPr>
                        <a:t>Toddler, 1-3 </a:t>
                      </a:r>
                      <a:endParaRPr lang="en-US" sz="900" dirty="0">
                        <a:solidFill>
                          <a:srgbClr val="606366"/>
                        </a:solidFill>
                        <a:effectLst/>
                        <a:latin typeface="Bogle" panose="020B0503020203060203" pitchFamily="34" charset="77"/>
                      </a:endParaRPr>
                    </a:p>
                    <a:p>
                      <a:pPr>
                        <a:buFont typeface="Arial" panose="020B0604020202020204" pitchFamily="34" charset="0"/>
                        <a:buChar char="•"/>
                      </a:pPr>
                      <a:r>
                        <a:rPr lang="en-US" sz="900" b="1" dirty="0">
                          <a:solidFill>
                            <a:srgbClr val="606366"/>
                          </a:solidFill>
                          <a:effectLst/>
                          <a:latin typeface="Bogle" panose="020B0503020203060203" pitchFamily="34" charset="77"/>
                        </a:rPr>
                        <a:t>Child, 4-10 </a:t>
                      </a:r>
                      <a:endParaRPr lang="en-US" sz="900" dirty="0">
                        <a:solidFill>
                          <a:srgbClr val="606366"/>
                        </a:solidFill>
                        <a:effectLst/>
                        <a:latin typeface="Bogle" panose="020B0503020203060203" pitchFamily="34" charset="77"/>
                      </a:endParaRPr>
                    </a:p>
                    <a:p>
                      <a:pPr>
                        <a:buFont typeface="Arial" panose="020B0604020202020204" pitchFamily="34" charset="0"/>
                        <a:buChar char="•"/>
                      </a:pPr>
                      <a:r>
                        <a:rPr lang="en-US" sz="900" b="1" dirty="0">
                          <a:solidFill>
                            <a:srgbClr val="606366"/>
                          </a:solidFill>
                          <a:effectLst/>
                          <a:latin typeface="Bogle" panose="020B0503020203060203" pitchFamily="34" charset="77"/>
                        </a:rPr>
                        <a:t>Tween, 11-13 </a:t>
                      </a:r>
                      <a:endParaRPr lang="en-US" sz="900" dirty="0">
                        <a:solidFill>
                          <a:srgbClr val="606366"/>
                        </a:solidFill>
                        <a:effectLst/>
                        <a:latin typeface="Bogle" panose="020B0503020203060203" pitchFamily="34" charset="77"/>
                      </a:endParaRPr>
                    </a:p>
                    <a:p>
                      <a:pPr>
                        <a:buFont typeface="Arial" panose="020B0604020202020204" pitchFamily="34" charset="0"/>
                        <a:buChar char="•"/>
                      </a:pPr>
                      <a:r>
                        <a:rPr lang="en-US" sz="900" b="1" dirty="0">
                          <a:solidFill>
                            <a:srgbClr val="606366"/>
                          </a:solidFill>
                          <a:effectLst/>
                          <a:latin typeface="Bogle" panose="020B0503020203060203" pitchFamily="34" charset="77"/>
                        </a:rPr>
                        <a:t>Teen, 14-17 </a:t>
                      </a:r>
                      <a:endParaRPr lang="en-US" sz="900" dirty="0">
                        <a:solidFill>
                          <a:srgbClr val="606366"/>
                        </a:solidFill>
                        <a:effectLst/>
                        <a:latin typeface="Bogle" panose="020B0503020203060203" pitchFamily="34" charset="77"/>
                      </a:endParaRPr>
                    </a:p>
                    <a:p>
                      <a:pPr>
                        <a:buFont typeface="Arial" panose="020B0604020202020204" pitchFamily="34" charset="0"/>
                        <a:buChar char="•"/>
                      </a:pPr>
                      <a:r>
                        <a:rPr lang="en-US" sz="900" b="1" dirty="0">
                          <a:solidFill>
                            <a:srgbClr val="606366"/>
                          </a:solidFill>
                          <a:effectLst/>
                          <a:latin typeface="Bogle" panose="020B0503020203060203" pitchFamily="34" charset="77"/>
                        </a:rPr>
                        <a:t>Adult, 18-64 </a:t>
                      </a:r>
                      <a:endParaRPr lang="en-US" sz="900" dirty="0">
                        <a:solidFill>
                          <a:srgbClr val="606366"/>
                        </a:solidFill>
                        <a:effectLst/>
                        <a:latin typeface="Bogle" panose="020B0503020203060203" pitchFamily="34" charset="77"/>
                      </a:endParaRPr>
                    </a:p>
                    <a:p>
                      <a:pPr>
                        <a:buFont typeface="Arial" panose="020B0604020202020204" pitchFamily="34" charset="0"/>
                        <a:buChar char="•"/>
                      </a:pPr>
                      <a:r>
                        <a:rPr lang="en-US" sz="900" b="1" dirty="0">
                          <a:solidFill>
                            <a:srgbClr val="606366"/>
                          </a:solidFill>
                          <a:effectLst/>
                          <a:latin typeface="Bogle" panose="020B0503020203060203" pitchFamily="34" charset="77"/>
                        </a:rPr>
                        <a:t>Senior, 65+ </a:t>
                      </a:r>
                      <a:endParaRPr lang="en-US" sz="900" dirty="0">
                        <a:solidFill>
                          <a:srgbClr val="606366"/>
                        </a:solidFill>
                        <a:effectLst/>
                        <a:latin typeface="Bogle" panose="020B0503020203060203" pitchFamily="34" charset="77"/>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r>
                        <a:rPr lang="en-US" sz="900" dirty="0">
                          <a:solidFill>
                            <a:srgbClr val="606366"/>
                          </a:solidFill>
                          <a:effectLst/>
                          <a:latin typeface="Bogle" panose="020B0503020203060203" pitchFamily="34" charset="77"/>
                        </a:rPr>
                        <a:t>• Infant</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Toddler </a:t>
                      </a:r>
                    </a:p>
                    <a:p>
                      <a:pPr lvl="1"/>
                      <a:r>
                        <a:rPr lang="en-US" sz="900" dirty="0">
                          <a:solidFill>
                            <a:srgbClr val="606366"/>
                          </a:solidFill>
                          <a:effectLst/>
                          <a:latin typeface="Bogle" panose="020B0503020203060203" pitchFamily="34" charset="77"/>
                        </a:rPr>
                        <a:t>• Child</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Tween</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Teen</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Adult</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Senior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5282728"/>
                  </a:ext>
                </a:extLst>
              </a:tr>
              <a:tr h="577938">
                <a:tc>
                  <a:txBody>
                    <a:bodyPr/>
                    <a:lstStyle/>
                    <a:p>
                      <a:r>
                        <a:rPr lang="en-US" sz="900" b="1">
                          <a:solidFill>
                            <a:srgbClr val="606366"/>
                          </a:solidFill>
                          <a:effectLst/>
                          <a:latin typeface="Bogle" panose="020B0503020203060203" pitchFamily="34" charset="77"/>
                        </a:rPr>
                        <a:t>Gender </a:t>
                      </a:r>
                      <a:endParaRPr lang="en-US" sz="9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007AC1"/>
                          </a:solidFill>
                          <a:effectLst/>
                          <a:latin typeface="Bogle" panose="020B0503020203060203" pitchFamily="34" charset="77"/>
                        </a:rPr>
                        <a:t>gender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a:solidFill>
                            <a:srgbClr val="606366"/>
                          </a:solidFill>
                          <a:effectLst/>
                          <a:latin typeface="Bogle" panose="020B0503020203060203" pitchFamily="34" charset="77"/>
                        </a:rPr>
                        <a:t>Indicate whether this item is meant for a particular gender or meant to be gender-agnostic (unisex). </a:t>
                      </a:r>
                      <a:endParaRPr lang="en-US" sz="9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r>
                        <a:rPr lang="en-US" sz="900" dirty="0">
                          <a:solidFill>
                            <a:srgbClr val="606366"/>
                          </a:solidFill>
                          <a:effectLst/>
                          <a:latin typeface="Bogle" panose="020B0503020203060203" pitchFamily="34" charset="77"/>
                        </a:rPr>
                        <a:t>• Male</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Female </a:t>
                      </a:r>
                    </a:p>
                    <a:p>
                      <a:pPr lvl="1"/>
                      <a:r>
                        <a:rPr lang="en-US" sz="900" dirty="0">
                          <a:solidFill>
                            <a:srgbClr val="606366"/>
                          </a:solidFill>
                          <a:effectLst/>
                          <a:latin typeface="Bogle" panose="020B0503020203060203" pitchFamily="34" charset="77"/>
                        </a:rPr>
                        <a:t>• Unisex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0138455"/>
                  </a:ext>
                </a:extLst>
              </a:tr>
              <a:tr h="577938">
                <a:tc>
                  <a:txBody>
                    <a:bodyPr/>
                    <a:lstStyle/>
                    <a:p>
                      <a:r>
                        <a:rPr lang="en-US" sz="900" b="1" dirty="0">
                          <a:solidFill>
                            <a:srgbClr val="606366"/>
                          </a:solidFill>
                          <a:effectLst/>
                          <a:latin typeface="Bogle" panose="020B0503020203060203" pitchFamily="34" charset="77"/>
                        </a:rPr>
                        <a:t>Title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a:solidFill>
                            <a:srgbClr val="077CC1"/>
                          </a:solidFill>
                          <a:effectLst/>
                          <a:latin typeface="Bogle" panose="020B0503020203060203" pitchFamily="34" charset="77"/>
                        </a:rPr>
                        <a:t>title </a:t>
                      </a:r>
                      <a:endParaRPr lang="en-US" sz="90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606366"/>
                          </a:solidFill>
                          <a:effectLst/>
                          <a:latin typeface="Bogle" panose="020B0503020203060203" pitchFamily="34" charset="77"/>
                        </a:rPr>
                        <a:t>This is the title of the movie, cartoon, tv show, comic, etc. an item is associated with.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r>
                        <a:rPr lang="en-US" sz="900" dirty="0">
                          <a:solidFill>
                            <a:srgbClr val="606366"/>
                          </a:solidFill>
                          <a:effectLst/>
                          <a:latin typeface="Bogle" panose="020B0503020203060203" pitchFamily="34" charset="77"/>
                        </a:rPr>
                        <a:t>• Game of Thrones </a:t>
                      </a:r>
                    </a:p>
                    <a:p>
                      <a:pPr lvl="1"/>
                      <a:r>
                        <a:rPr lang="en-US" sz="900" dirty="0">
                          <a:solidFill>
                            <a:srgbClr val="606366"/>
                          </a:solidFill>
                          <a:effectLst/>
                          <a:latin typeface="Bogle" panose="020B0503020203060203" pitchFamily="34" charset="77"/>
                        </a:rPr>
                        <a:t>• Harry Potter</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Marvel</a:t>
                      </a:r>
                      <a:br>
                        <a:rPr lang="en-US" sz="900" dirty="0">
                          <a:solidFill>
                            <a:srgbClr val="606366"/>
                          </a:solidFill>
                          <a:effectLst/>
                          <a:latin typeface="Bogle" panose="020B0503020203060203" pitchFamily="34" charset="77"/>
                        </a:rPr>
                      </a:br>
                      <a:r>
                        <a:rPr lang="en-US" sz="900" dirty="0">
                          <a:solidFill>
                            <a:srgbClr val="606366"/>
                          </a:solidFill>
                          <a:effectLst/>
                          <a:latin typeface="Bogle" panose="020B0503020203060203" pitchFamily="34" charset="77"/>
                        </a:rPr>
                        <a:t>• DC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3731536"/>
                  </a:ext>
                </a:extLst>
              </a:tr>
              <a:tr h="577938">
                <a:tc>
                  <a:txBody>
                    <a:bodyPr/>
                    <a:lstStyle/>
                    <a:p>
                      <a:r>
                        <a:rPr lang="en-US" sz="900" b="1" dirty="0">
                          <a:solidFill>
                            <a:srgbClr val="606366"/>
                          </a:solidFill>
                          <a:effectLst/>
                          <a:latin typeface="Bogle" panose="020B0503020203060203" pitchFamily="34" charset="77"/>
                        </a:rPr>
                        <a:t>Fancy-Dress Costume Type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err="1">
                          <a:solidFill>
                            <a:srgbClr val="077CC1"/>
                          </a:solidFill>
                          <a:effectLst/>
                          <a:latin typeface="Bogle" panose="020B0503020203060203" pitchFamily="34" charset="77"/>
                        </a:rPr>
                        <a:t>fancy_dress</a:t>
                      </a:r>
                      <a:r>
                        <a:rPr lang="en-US" sz="900" b="1" dirty="0">
                          <a:solidFill>
                            <a:srgbClr val="077CC1"/>
                          </a:solidFill>
                          <a:effectLst/>
                          <a:latin typeface="Bogle" panose="020B0503020203060203" pitchFamily="34" charset="77"/>
                        </a:rPr>
                        <a:t>_ </a:t>
                      </a:r>
                      <a:r>
                        <a:rPr lang="en-US" sz="900" b="1" dirty="0" err="1">
                          <a:solidFill>
                            <a:srgbClr val="077CC1"/>
                          </a:solidFill>
                          <a:effectLst/>
                          <a:latin typeface="Bogle" panose="020B0503020203060203" pitchFamily="34" charset="77"/>
                        </a:rPr>
                        <a:t>costume_type</a:t>
                      </a:r>
                      <a:r>
                        <a:rPr lang="en-US" sz="900" b="1" dirty="0">
                          <a:solidFill>
                            <a:srgbClr val="077CC1"/>
                          </a:solidFill>
                          <a:effectLst/>
                          <a:latin typeface="Bogle" panose="020B0503020203060203" pitchFamily="34" charset="77"/>
                        </a:rPr>
                        <a:t>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b="1" dirty="0">
                          <a:solidFill>
                            <a:srgbClr val="606366"/>
                          </a:solidFill>
                          <a:effectLst/>
                          <a:latin typeface="Bogle" panose="020B0503020203060203" pitchFamily="34" charset="77"/>
                        </a:rPr>
                        <a:t>This indicates what type of Fancy-Dress Costume the product is. </a:t>
                      </a:r>
                      <a:endParaRPr lang="en-US" sz="9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buFont typeface="Arial" panose="020B0604020202020204" pitchFamily="34" charset="0"/>
                        <a:buChar char="•"/>
                      </a:pPr>
                      <a:r>
                        <a:rPr lang="en-US" sz="900" dirty="0">
                          <a:solidFill>
                            <a:srgbClr val="606366"/>
                          </a:solidFill>
                          <a:effectLst/>
                          <a:latin typeface="Bogle" panose="020B0503020203060203" pitchFamily="34" charset="77"/>
                        </a:rPr>
                        <a:t>Funny Costumes </a:t>
                      </a:r>
                    </a:p>
                    <a:p>
                      <a:pPr lvl="1">
                        <a:buFont typeface="Arial" panose="020B0604020202020204" pitchFamily="34" charset="0"/>
                        <a:buChar char="•"/>
                      </a:pPr>
                      <a:r>
                        <a:rPr lang="en-US" sz="900" dirty="0">
                          <a:solidFill>
                            <a:srgbClr val="606366"/>
                          </a:solidFill>
                          <a:effectLst/>
                          <a:latin typeface="Bogle" panose="020B0503020203060203" pitchFamily="34" charset="77"/>
                        </a:rPr>
                        <a:t>Revealing Costumes </a:t>
                      </a:r>
                    </a:p>
                    <a:p>
                      <a:pPr lvl="1">
                        <a:buFont typeface="Arial" panose="020B0604020202020204" pitchFamily="34" charset="0"/>
                        <a:buChar char="•"/>
                      </a:pPr>
                      <a:r>
                        <a:rPr lang="en-US" sz="900" dirty="0">
                          <a:solidFill>
                            <a:srgbClr val="606366"/>
                          </a:solidFill>
                          <a:effectLst/>
                          <a:latin typeface="Bogle" panose="020B0503020203060203" pitchFamily="34" charset="77"/>
                        </a:rPr>
                        <a:t>Couple Costumes </a:t>
                      </a:r>
                    </a:p>
                    <a:p>
                      <a:pPr lvl="1">
                        <a:buFont typeface="Arial" panose="020B0604020202020204" pitchFamily="34" charset="0"/>
                        <a:buChar char="•"/>
                      </a:pPr>
                      <a:r>
                        <a:rPr lang="en-US" sz="900" dirty="0">
                          <a:solidFill>
                            <a:srgbClr val="606366"/>
                          </a:solidFill>
                          <a:effectLst/>
                          <a:latin typeface="Bogle" panose="020B0503020203060203" pitchFamily="34" charset="77"/>
                        </a:rPr>
                        <a:t>Group Costumes </a:t>
                      </a:r>
                    </a:p>
                    <a:p>
                      <a:pPr lvl="1">
                        <a:buFont typeface="Arial" panose="020B0604020202020204" pitchFamily="34" charset="0"/>
                        <a:buChar char="•"/>
                      </a:pPr>
                      <a:r>
                        <a:rPr lang="en-US" sz="900" dirty="0">
                          <a:solidFill>
                            <a:srgbClr val="606366"/>
                          </a:solidFill>
                          <a:effectLst/>
                          <a:latin typeface="Bogle" panose="020B0503020203060203" pitchFamily="34" charset="77"/>
                        </a:rPr>
                        <a:t>Celebrity Costumes </a:t>
                      </a:r>
                    </a:p>
                    <a:p>
                      <a:pPr lvl="1">
                        <a:buFont typeface="Arial" panose="020B0604020202020204" pitchFamily="34" charset="0"/>
                        <a:buChar char="•"/>
                      </a:pPr>
                      <a:r>
                        <a:rPr lang="en-US" sz="900" dirty="0">
                          <a:solidFill>
                            <a:srgbClr val="606366"/>
                          </a:solidFill>
                          <a:effectLst/>
                          <a:latin typeface="Bogle" panose="020B0503020203060203" pitchFamily="34" charset="77"/>
                        </a:rPr>
                        <a:t>Era Costumes </a:t>
                      </a:r>
                    </a:p>
                    <a:p>
                      <a:pPr lvl="1">
                        <a:buFont typeface="Arial" panose="020B0604020202020204" pitchFamily="34" charset="0"/>
                        <a:buChar char="•"/>
                      </a:pPr>
                      <a:r>
                        <a:rPr lang="en-US" sz="900" dirty="0">
                          <a:solidFill>
                            <a:srgbClr val="606366"/>
                          </a:solidFill>
                          <a:effectLst/>
                          <a:latin typeface="Bogle" panose="020B0503020203060203" pitchFamily="34" charset="77"/>
                        </a:rPr>
                        <a:t>Scary Costumes </a:t>
                      </a:r>
                    </a:p>
                    <a:p>
                      <a:pPr lvl="1">
                        <a:buFont typeface="Arial" panose="020B0604020202020204" pitchFamily="34" charset="0"/>
                        <a:buChar char="•"/>
                      </a:pPr>
                      <a:r>
                        <a:rPr lang="en-US" sz="900" dirty="0">
                          <a:solidFill>
                            <a:srgbClr val="606366"/>
                          </a:solidFill>
                          <a:effectLst/>
                          <a:latin typeface="Bogle" panose="020B0503020203060203" pitchFamily="34" charset="77"/>
                        </a:rPr>
                        <a:t>Special Needs Costumes </a:t>
                      </a:r>
                    </a:p>
                    <a:p>
                      <a:pPr lvl="1">
                        <a:buFont typeface="Arial" panose="020B0604020202020204" pitchFamily="34" charset="0"/>
                        <a:buChar char="•"/>
                      </a:pPr>
                      <a:r>
                        <a:rPr lang="en-US" sz="900" dirty="0">
                          <a:solidFill>
                            <a:srgbClr val="606366"/>
                          </a:solidFill>
                          <a:effectLst/>
                          <a:latin typeface="Bogle" panose="020B0503020203060203" pitchFamily="34" charset="77"/>
                        </a:rPr>
                        <a:t>Religious Costumes </a:t>
                      </a:r>
                    </a:p>
                    <a:p>
                      <a:pPr lvl="1">
                        <a:buFont typeface="Arial" panose="020B0604020202020204" pitchFamily="34" charset="0"/>
                        <a:buChar char="•"/>
                      </a:pPr>
                      <a:r>
                        <a:rPr lang="en-US" sz="900" dirty="0">
                          <a:solidFill>
                            <a:srgbClr val="606366"/>
                          </a:solidFill>
                          <a:effectLst/>
                          <a:latin typeface="Bogle" panose="020B0503020203060203" pitchFamily="34" charset="77"/>
                        </a:rPr>
                        <a:t>Fantasy Costumes  </a:t>
                      </a:r>
                    </a:p>
                    <a:p>
                      <a:pPr lvl="1">
                        <a:buFont typeface="Arial" panose="020B0604020202020204" pitchFamily="34" charset="0"/>
                        <a:buChar char="•"/>
                      </a:pPr>
                      <a:r>
                        <a:rPr lang="en-US" sz="900" dirty="0">
                          <a:solidFill>
                            <a:srgbClr val="606366"/>
                          </a:solidFill>
                          <a:effectLst/>
                          <a:latin typeface="Bogle" panose="020B0503020203060203" pitchFamily="34" charset="77"/>
                        </a:rPr>
                        <a:t>Costume Sets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5676379"/>
                  </a:ext>
                </a:extLst>
              </a:tr>
            </a:tbl>
          </a:graphicData>
        </a:graphic>
      </p:graphicFrame>
    </p:spTree>
    <p:extLst>
      <p:ext uri="{BB962C8B-B14F-4D97-AF65-F5344CB8AC3E}">
        <p14:creationId xmlns:p14="http://schemas.microsoft.com/office/powerpoint/2010/main" val="427743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F8D27-AC2F-4B29-9BA0-53DDC5104370}"/>
              </a:ext>
            </a:extLst>
          </p:cNvPr>
          <p:cNvSpPr>
            <a:spLocks noGrp="1"/>
          </p:cNvSpPr>
          <p:nvPr>
            <p:ph type="body" sz="quarter" idx="10"/>
          </p:nvPr>
        </p:nvSpPr>
        <p:spPr>
          <a:xfrm>
            <a:off x="251520" y="-99392"/>
            <a:ext cx="5255962" cy="1486286"/>
          </a:xfrm>
        </p:spPr>
        <p:txBody>
          <a:bodyPr/>
          <a:lstStyle/>
          <a:p>
            <a:r>
              <a:rPr lang="en-US" dirty="0"/>
              <a:t>Trust &amp; Safety Guidelines </a:t>
            </a:r>
          </a:p>
        </p:txBody>
      </p:sp>
      <p:sp>
        <p:nvSpPr>
          <p:cNvPr id="9" name="Text Placeholder 2">
            <a:extLst>
              <a:ext uri="{FF2B5EF4-FFF2-40B4-BE49-F238E27FC236}">
                <a16:creationId xmlns:a16="http://schemas.microsoft.com/office/drawing/2014/main" id="{9C9DF7C4-D857-4EFF-AD2C-53E3CB434978}"/>
              </a:ext>
            </a:extLst>
          </p:cNvPr>
          <p:cNvSpPr>
            <a:spLocks noGrp="1"/>
          </p:cNvSpPr>
          <p:nvPr>
            <p:ph type="body" sz="quarter" idx="13"/>
          </p:nvPr>
        </p:nvSpPr>
        <p:spPr>
          <a:xfrm>
            <a:off x="251520" y="1268760"/>
            <a:ext cx="8496944" cy="4968552"/>
          </a:xfrm>
        </p:spPr>
        <p:txBody>
          <a:bodyPr numCol="1"/>
          <a:lstStyle/>
          <a:p>
            <a:r>
              <a:rPr lang="en-US" sz="1400" dirty="0"/>
              <a:t>We may remove an items in our sole discretion are inappropriate, including, but not limited to:</a:t>
            </a:r>
          </a:p>
          <a:p>
            <a:pPr marL="595339" lvl="1" indent="-285750">
              <a:buFont typeface="Arial" panose="020B0604020202020204" pitchFamily="34" charset="0"/>
              <a:buChar char="•"/>
            </a:pPr>
            <a:r>
              <a:rPr lang="en-US" sz="1400" dirty="0"/>
              <a:t>Products that are derogatory towards or may stereotype based on race, ethnicity, culture, gender, sexual orientation, religion or nationality.</a:t>
            </a:r>
          </a:p>
          <a:p>
            <a:pPr marL="595339" lvl="1" indent="-285750">
              <a:buFont typeface="Arial" panose="020B0604020202020204" pitchFamily="34" charset="0"/>
              <a:buChar char="•"/>
            </a:pPr>
            <a:r>
              <a:rPr lang="en-US" sz="1400" dirty="0"/>
              <a:t>Products with obscene or sexually suggestive titles, descriptions or images, including content that may sexualize an ethnicity, culture, religion, or minors.</a:t>
            </a:r>
          </a:p>
          <a:p>
            <a:pPr marL="595339" lvl="1" indent="-285750">
              <a:buFont typeface="Arial" panose="020B0604020202020204" pitchFamily="34" charset="0"/>
              <a:buChar char="•"/>
            </a:pPr>
            <a:r>
              <a:rPr lang="en-US" sz="1400" dirty="0"/>
              <a:t>Decline costumes or props that are overly realistic or gory, in poor taste, or may reference or depict violence. </a:t>
            </a:r>
          </a:p>
          <a:p>
            <a:pPr marL="595339" lvl="1" indent="-285750">
              <a:buFont typeface="Arial" panose="020B0604020202020204" pitchFamily="34" charset="0"/>
              <a:buChar char="•"/>
            </a:pPr>
            <a:r>
              <a:rPr lang="en-US" sz="1400" dirty="0"/>
              <a:t>Products that may portray, mock, glorify, or promote:</a:t>
            </a:r>
          </a:p>
          <a:p>
            <a:pPr marL="895402" lvl="2" indent="-285750">
              <a:buFont typeface="Arial" panose="020B0604020202020204" pitchFamily="34" charset="0"/>
              <a:buChar char="•"/>
            </a:pPr>
            <a:r>
              <a:rPr lang="en-US" sz="1400" dirty="0"/>
              <a:t>Animal Cruelty</a:t>
            </a:r>
          </a:p>
          <a:p>
            <a:pPr marL="895402" lvl="2" indent="-285750">
              <a:buFont typeface="Arial" panose="020B0604020202020204" pitchFamily="34" charset="0"/>
              <a:buChar char="•"/>
            </a:pPr>
            <a:r>
              <a:rPr lang="en-US" sz="1400" dirty="0"/>
              <a:t>Violence, self-harm, suicide</a:t>
            </a:r>
          </a:p>
          <a:p>
            <a:pPr marL="895402" lvl="2" indent="-285750">
              <a:buFont typeface="Arial" panose="020B0604020202020204" pitchFamily="34" charset="0"/>
              <a:buChar char="•"/>
            </a:pPr>
            <a:r>
              <a:rPr lang="en-US" sz="1400" dirty="0"/>
              <a:t>Natural or man-made disasters</a:t>
            </a:r>
          </a:p>
          <a:p>
            <a:pPr marL="895402" lvl="2" indent="-285750">
              <a:buFont typeface="Arial" panose="020B0604020202020204" pitchFamily="34" charset="0"/>
              <a:buChar char="•"/>
            </a:pPr>
            <a:r>
              <a:rPr lang="en-US" sz="1400" dirty="0"/>
              <a:t>Criminal or illegal activity </a:t>
            </a:r>
          </a:p>
          <a:p>
            <a:pPr marL="895402" lvl="2" indent="-285750">
              <a:buFont typeface="Arial" panose="020B0604020202020204" pitchFamily="34" charset="0"/>
              <a:buChar char="•"/>
            </a:pPr>
            <a:r>
              <a:rPr lang="en-US" sz="1400" dirty="0"/>
              <a:t>Tragic historical or news events </a:t>
            </a:r>
          </a:p>
        </p:txBody>
      </p:sp>
    </p:spTree>
    <p:extLst>
      <p:ext uri="{BB962C8B-B14F-4D97-AF65-F5344CB8AC3E}">
        <p14:creationId xmlns:p14="http://schemas.microsoft.com/office/powerpoint/2010/main" val="188653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9">
            <a:extLst>
              <a:ext uri="{FF2B5EF4-FFF2-40B4-BE49-F238E27FC236}">
                <a16:creationId xmlns:a16="http://schemas.microsoft.com/office/drawing/2014/main" id="{BF122354-A431-49A1-8D2F-538B4B64C0F2}"/>
              </a:ext>
            </a:extLst>
          </p:cNvPr>
          <p:cNvSpPr txBox="1">
            <a:spLocks/>
          </p:cNvSpPr>
          <p:nvPr/>
        </p:nvSpPr>
        <p:spPr>
          <a:xfrm>
            <a:off x="1714583" y="2943099"/>
            <a:ext cx="5714833" cy="971802"/>
          </a:xfrm>
          <a:prstGeom prst="rect">
            <a:avLst/>
          </a:prstGeom>
        </p:spPr>
        <p:txBody>
          <a:bodyPr anchor="ctr">
            <a:norm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5600" b="1" i="0" kern="1200" baseline="0">
                <a:solidFill>
                  <a:srgbClr val="FFFFFF"/>
                </a:solidFill>
                <a:latin typeface="Bogle Black" panose="020B0503020203060203" pitchFamily="34" charset="77"/>
                <a:ea typeface="+mn-ea"/>
                <a:cs typeface="+mn-cs"/>
              </a:defRPr>
            </a:lvl1pPr>
            <a:lvl2pPr marL="0" indent="0" algn="l" defTabSz="914400" rtl="0" eaLnBrk="1" latinLnBrk="0" hangingPunct="1">
              <a:lnSpc>
                <a:spcPct val="120000"/>
              </a:lnSpc>
              <a:spcBef>
                <a:spcPts val="0"/>
              </a:spcBef>
              <a:spcAft>
                <a:spcPts val="500"/>
              </a:spcAft>
              <a:buFont typeface="Courier New" panose="02070309020205020404" pitchFamily="49" charset="0"/>
              <a:buNone/>
              <a:tabLst/>
              <a:defRPr sz="4000" b="1" i="0" kern="1200">
                <a:solidFill>
                  <a:schemeClr val="tx1"/>
                </a:solidFill>
                <a:latin typeface="Bogle" panose="020B0503020203060203" pitchFamily="34" charset="77"/>
                <a:ea typeface="+mn-ea"/>
                <a:cs typeface="+mn-cs"/>
              </a:defRPr>
            </a:lvl2pPr>
            <a:lvl3pPr marL="1212850" indent="-400050" algn="l" defTabSz="914400" rtl="0" eaLnBrk="1" latinLnBrk="0" hangingPunct="1">
              <a:lnSpc>
                <a:spcPct val="120000"/>
              </a:lnSpc>
              <a:spcBef>
                <a:spcPts val="0"/>
              </a:spcBef>
              <a:spcAft>
                <a:spcPts val="500"/>
              </a:spcAft>
              <a:buFont typeface=".PingFangSC-Regular"/>
              <a:buChar char="－"/>
              <a:tabLst/>
              <a:defRPr sz="2000" b="0" i="0" kern="1200">
                <a:solidFill>
                  <a:schemeClr val="tx2"/>
                </a:solidFill>
                <a:latin typeface="Bogle" panose="020B0503020203060203" pitchFamily="34" charset="77"/>
                <a:ea typeface="+mn-ea"/>
                <a:cs typeface="+mn-cs"/>
              </a:defRPr>
            </a:lvl3pPr>
            <a:lvl4pPr marL="1439863" indent="-227013" algn="l" defTabSz="914400" rtl="0" eaLnBrk="1" latinLnBrk="0" hangingPunct="1">
              <a:lnSpc>
                <a:spcPct val="120000"/>
              </a:lnSpc>
              <a:spcBef>
                <a:spcPts val="0"/>
              </a:spcBef>
              <a:spcAft>
                <a:spcPts val="500"/>
              </a:spcAft>
              <a:buFont typeface="Wingdings" pitchFamily="2" charset="2"/>
              <a:buChar char="§"/>
              <a:tabLst/>
              <a:defRPr sz="1800" b="0" i="0" kern="1200">
                <a:solidFill>
                  <a:schemeClr val="tx2"/>
                </a:solidFill>
                <a:latin typeface="Bogle" panose="020B0503020203060203" pitchFamily="34" charset="77"/>
                <a:ea typeface="+mn-ea"/>
                <a:cs typeface="+mn-cs"/>
              </a:defRPr>
            </a:lvl4pPr>
            <a:lvl5pPr marL="1828800" indent="-338138" algn="l" defTabSz="914400" rtl="0" eaLnBrk="1" latinLnBrk="0" hangingPunct="1">
              <a:lnSpc>
                <a:spcPct val="120000"/>
              </a:lnSpc>
              <a:spcBef>
                <a:spcPts val="0"/>
              </a:spcBef>
              <a:spcAft>
                <a:spcPts val="500"/>
              </a:spcAft>
              <a:buFont typeface="Arial" panose="020B0604020202020204" pitchFamily="34" charset="0"/>
              <a:buChar char="»"/>
              <a:tabLst/>
              <a:defRPr sz="1800" b="0" i="0" kern="1200">
                <a:solidFill>
                  <a:schemeClr val="tx2"/>
                </a:solidFill>
                <a:latin typeface="Bogle" panose="020B0503020203060203" pitchFamily="34" charset="77"/>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4201" dirty="0">
                <a:latin typeface="Bogle" panose="020B0503020203060203" pitchFamily="34" charset="77"/>
              </a:rPr>
              <a:t>Thank you! </a:t>
            </a:r>
          </a:p>
        </p:txBody>
      </p:sp>
    </p:spTree>
    <p:extLst>
      <p:ext uri="{BB962C8B-B14F-4D97-AF65-F5344CB8AC3E}">
        <p14:creationId xmlns:p14="http://schemas.microsoft.com/office/powerpoint/2010/main" val="2174552861"/>
      </p:ext>
    </p:extLst>
  </p:cSld>
  <p:clrMapOvr>
    <a:masterClrMapping/>
  </p:clrMapOvr>
</p:sld>
</file>

<file path=ppt/theme/theme1.xml><?xml version="1.0" encoding="utf-8"?>
<a:theme xmlns:a="http://schemas.openxmlformats.org/drawingml/2006/main" name="Office Theme">
  <a:themeElements>
    <a:clrScheme name="WALMART">
      <a:dk1>
        <a:srgbClr val="0070CE"/>
      </a:dk1>
      <a:lt1>
        <a:srgbClr val="EB1483"/>
      </a:lt1>
      <a:dk2>
        <a:srgbClr val="0D1D2B"/>
      </a:dk2>
      <a:lt2>
        <a:srgbClr val="E1ECF7"/>
      </a:lt2>
      <a:accent1>
        <a:srgbClr val="0070CE"/>
      </a:accent1>
      <a:accent2>
        <a:srgbClr val="FFC120"/>
      </a:accent2>
      <a:accent3>
        <a:srgbClr val="F37420"/>
      </a:accent3>
      <a:accent4>
        <a:srgbClr val="74C041"/>
      </a:accent4>
      <a:accent5>
        <a:srgbClr val="78B9E5"/>
      </a:accent5>
      <a:accent6>
        <a:srgbClr val="EC3A2A"/>
      </a:accent6>
      <a:hlink>
        <a:srgbClr val="EB1483"/>
      </a:hlink>
      <a:folHlink>
        <a:srgbClr val="FFC120"/>
      </a:folHlink>
    </a:clrScheme>
    <a:fontScheme name="Walmart Type Family">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37F3C49D-BA6E-2F40-9CAD-3B7CEF70C4E1}" vid="{788CA756-C415-D345-82D8-E4B3827FB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4429F94E66E446B04DB3D5164C6AFD" ma:contentTypeVersion="11" ma:contentTypeDescription="Create a new document." ma:contentTypeScope="" ma:versionID="792a07f323001c150e1b9021065e75ef">
  <xsd:schema xmlns:xsd="http://www.w3.org/2001/XMLSchema" xmlns:xs="http://www.w3.org/2001/XMLSchema" xmlns:p="http://schemas.microsoft.com/office/2006/metadata/properties" xmlns:ns2="ecabba9a-e820-4013-9f6e-7484ba928901" xmlns:ns3="412395e5-7359-422a-9ee7-4949b069baf3" targetNamespace="http://schemas.microsoft.com/office/2006/metadata/properties" ma:root="true" ma:fieldsID="ea87fc6abfa1d18794a589fbac1c52b7" ns2:_="" ns3:_="">
    <xsd:import namespace="ecabba9a-e820-4013-9f6e-7484ba928901"/>
    <xsd:import namespace="412395e5-7359-422a-9ee7-4949b069ba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abba9a-e820-4013-9f6e-7484ba928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2395e5-7359-422a-9ee7-4949b069baf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417C2C-C23C-4E7C-8E3E-19E240927107}">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12395e5-7359-422a-9ee7-4949b069baf3"/>
    <ds:schemaRef ds:uri="ecabba9a-e820-4013-9f6e-7484ba928901"/>
    <ds:schemaRef ds:uri="http://www.w3.org/XML/1998/namespace"/>
    <ds:schemaRef ds:uri="http://purl.org/dc/dcmitype/"/>
  </ds:schemaRefs>
</ds:datastoreItem>
</file>

<file path=customXml/itemProps2.xml><?xml version="1.0" encoding="utf-8"?>
<ds:datastoreItem xmlns:ds="http://schemas.openxmlformats.org/officeDocument/2006/customXml" ds:itemID="{6BCD56BE-EFE4-482C-BE92-EF8A01C02928}">
  <ds:schemaRefs>
    <ds:schemaRef ds:uri="http://schemas.microsoft.com/sharepoint/v3/contenttype/forms"/>
  </ds:schemaRefs>
</ds:datastoreItem>
</file>

<file path=customXml/itemProps3.xml><?xml version="1.0" encoding="utf-8"?>
<ds:datastoreItem xmlns:ds="http://schemas.openxmlformats.org/officeDocument/2006/customXml" ds:itemID="{AEB336D7-E21F-443E-B305-0F4349678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abba9a-e820-4013-9f6e-7484ba928901"/>
    <ds:schemaRef ds:uri="412395e5-7359-422a-9ee7-4949b069ba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15133</TotalTime>
  <Words>888</Words>
  <Application>Microsoft Macintosh PowerPoint</Application>
  <PresentationFormat>On-screen Show (4:3)</PresentationFormat>
  <Paragraphs>147</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.PingFangSC-Regular</vt:lpstr>
      <vt:lpstr>Arial</vt:lpstr>
      <vt:lpstr>Bogle</vt:lpstr>
      <vt:lpstr>Bogle Black</vt:lpstr>
      <vt:lpstr>Bogle Regular</vt:lpstr>
      <vt:lpstr>Courier New</vt:lpstr>
      <vt:lpstr>Myriad Pro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Deepraj Dutta</dc:creator>
  <cp:lastModifiedBy>Ema Poni</cp:lastModifiedBy>
  <cp:revision>52</cp:revision>
  <dcterms:created xsi:type="dcterms:W3CDTF">2019-10-21T08:10:17Z</dcterms:created>
  <dcterms:modified xsi:type="dcterms:W3CDTF">2022-07-22T14:55:49Z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-1499233906</vt:i4>
  </property>
  <property fmtid="{D5CDD505-2E9C-101B-9397-08002B2CF9AE}" pid="3" name="_NewReviewCycle">
    <vt:lpwstr/>
  </property>
  <property fmtid="{D5CDD505-2E9C-101B-9397-08002B2CF9AE}" pid="4" name="_EmailSubject">
    <vt:lpwstr>Walmart: Weekly Status Meeting (4.2)</vt:lpwstr>
  </property>
  <property fmtid="{D5CDD505-2E9C-101B-9397-08002B2CF9AE}" pid="5" name="_AuthorEmail">
    <vt:lpwstr>Danielle.Dye0@walmart.com</vt:lpwstr>
  </property>
  <property fmtid="{D5CDD505-2E9C-101B-9397-08002B2CF9AE}" pid="6" name="_AuthorEmailDisplayName">
    <vt:lpwstr>Danielle Dye - Vendor</vt:lpwstr>
  </property>
  <property fmtid="{D5CDD505-2E9C-101B-9397-08002B2CF9AE}" pid="7" name="ContentTypeId">
    <vt:lpwstr>0x010100114429F94E66E446B04DB3D5164C6AFD</vt:lpwstr>
  </property>
</Properties>
</file>